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2"/>
  </p:notesMasterIdLst>
  <p:sldIdLst>
    <p:sldId id="258" r:id="rId3"/>
    <p:sldId id="293" r:id="rId4"/>
    <p:sldId id="307" r:id="rId5"/>
    <p:sldId id="308" r:id="rId6"/>
    <p:sldId id="316" r:id="rId7"/>
    <p:sldId id="315" r:id="rId8"/>
    <p:sldId id="319" r:id="rId9"/>
    <p:sldId id="321" r:id="rId10"/>
    <p:sldId id="322" r:id="rId11"/>
    <p:sldId id="323" r:id="rId12"/>
    <p:sldId id="324" r:id="rId13"/>
    <p:sldId id="325" r:id="rId14"/>
    <p:sldId id="320" r:id="rId15"/>
    <p:sldId id="260" r:id="rId16"/>
    <p:sldId id="261" r:id="rId17"/>
    <p:sldId id="263" r:id="rId18"/>
    <p:sldId id="267" r:id="rId19"/>
    <p:sldId id="331" r:id="rId20"/>
    <p:sldId id="326" r:id="rId21"/>
    <p:sldId id="329" r:id="rId22"/>
    <p:sldId id="328" r:id="rId23"/>
    <p:sldId id="327" r:id="rId24"/>
    <p:sldId id="330" r:id="rId25"/>
    <p:sldId id="332" r:id="rId26"/>
    <p:sldId id="334" r:id="rId27"/>
    <p:sldId id="335" r:id="rId28"/>
    <p:sldId id="333" r:id="rId29"/>
    <p:sldId id="337" r:id="rId30"/>
    <p:sldId id="305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7408" autoAdjust="0"/>
    <p:restoredTop sz="94660"/>
  </p:normalViewPr>
  <p:slideViewPr>
    <p:cSldViewPr snapToGrid="0">
      <p:cViewPr varScale="1">
        <p:scale>
          <a:sx n="56" d="100"/>
          <a:sy n="56" d="100"/>
        </p:scale>
        <p:origin x="1049" y="3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image" Target="../media/image44.wmf"/><Relationship Id="rId7" Type="http://schemas.openxmlformats.org/officeDocument/2006/relationships/image" Target="../media/image48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6" Type="http://schemas.openxmlformats.org/officeDocument/2006/relationships/image" Target="../media/image47.wmf"/><Relationship Id="rId5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28.wmf"/><Relationship Id="rId1" Type="http://schemas.openxmlformats.org/officeDocument/2006/relationships/image" Target="../media/image5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2" Type="http://schemas.openxmlformats.org/officeDocument/2006/relationships/image" Target="../media/image14.wmf"/><Relationship Id="rId1" Type="http://schemas.openxmlformats.org/officeDocument/2006/relationships/image" Target="../media/image9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7" Type="http://schemas.openxmlformats.org/officeDocument/2006/relationships/image" Target="../media/image27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F13FF-0AD4-4CB3-976C-1AC022F82FCA}" type="datetimeFigureOut">
              <a:rPr lang="fr-FR" smtClean="0"/>
              <a:t>10/10/2018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A1FCB-14BB-4CFB-9CFD-335729839F7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9826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A1FCB-14BB-4CFB-9CFD-335729839F7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6185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A1FCB-14BB-4CFB-9CFD-335729839F7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6488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A1FCB-14BB-4CFB-9CFD-335729839F7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643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A1FCB-14BB-4CFB-9CFD-335729839F7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1163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A1FCB-14BB-4CFB-9CFD-335729839F7A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0084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56760" y="1122363"/>
            <a:ext cx="3901440" cy="154875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49090" y="3468628"/>
            <a:ext cx="461772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3BB67-36B0-40AE-8495-936FE1F41576}" type="datetime1">
              <a:rPr lang="fr-FR" smtClean="0"/>
              <a:t>10/10/2018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‹#›</a:t>
            </a:fld>
            <a:endParaRPr lang="fr-FR"/>
          </a:p>
        </p:txBody>
      </p:sp>
      <p:pic>
        <p:nvPicPr>
          <p:cNvPr id="7" name="Picture 2" descr="Résultat de recherche d'images pour &quot;university of lille 1&quot;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2467192"/>
            <a:ext cx="2686050" cy="140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3"/>
          <a:stretch>
            <a:fillRect/>
          </a:stretch>
        </p:blipFill>
        <p:spPr bwMode="auto">
          <a:xfrm>
            <a:off x="688225" y="4058081"/>
            <a:ext cx="2344535" cy="1074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Résultat de recherche d'images pour &quot;IEMN&quot;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39" y="5273040"/>
            <a:ext cx="3972911" cy="89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ésultat de recherche d'images pour &quot;CNRS&quot;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" y="918430"/>
            <a:ext cx="1309014" cy="121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2532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36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C5F2-3694-4C17-8991-4033749E74F7}" type="datetime1">
              <a:rPr lang="fr-FR" smtClean="0"/>
              <a:t>10/10/2018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6167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7236F-CB7C-459F-87AD-D607C9422965}" type="datetime1">
              <a:rPr lang="fr-FR" smtClean="0"/>
              <a:t>10/10/2018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029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E20C-53C7-4789-803C-D57A1555A838}" type="datetime1">
              <a:rPr lang="fr-FR" smtClean="0"/>
              <a:t>10/10/2018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‹#›</a:t>
            </a:fld>
            <a:endParaRPr lang="fr-FR"/>
          </a:p>
        </p:txBody>
      </p:sp>
      <p:pic>
        <p:nvPicPr>
          <p:cNvPr id="10" name="Picture 2" descr="Résultat de recherche d'images pour &quot;university of lille 1&quot;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432" y="2143873"/>
            <a:ext cx="2110229" cy="146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3"/>
          <a:stretch>
            <a:fillRect/>
          </a:stretch>
        </p:blipFill>
        <p:spPr bwMode="auto">
          <a:xfrm>
            <a:off x="1799239" y="3761163"/>
            <a:ext cx="2459422" cy="1363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Résultat de recherche d'images pour &quot;IEMN&quot;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5000292"/>
            <a:ext cx="3598885" cy="118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ésultat de recherche d'images pour &quot;CNRS&quot;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324" y="496294"/>
            <a:ext cx="1124444" cy="149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4892040" y="695643"/>
            <a:ext cx="4131945" cy="2352357"/>
          </a:xfrm>
          <a:prstGeom prst="rect">
            <a:avLst/>
          </a:prstGeom>
        </p:spPr>
        <p:txBody>
          <a:bodyPr anchor="b"/>
          <a:lstStyle>
            <a:lvl1pPr algn="ctr">
              <a:defRPr sz="3600"/>
            </a:lvl1pPr>
          </a:lstStyle>
          <a:p>
            <a:r>
              <a:rPr lang="fr-FR" dirty="0" err="1" smtClean="0"/>
              <a:t>Title</a:t>
            </a:r>
            <a:endParaRPr lang="fr-FR" dirty="0"/>
          </a:p>
        </p:txBody>
      </p:sp>
      <p:sp>
        <p:nvSpPr>
          <p:cNvPr id="2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457950" y="3406033"/>
            <a:ext cx="2470672" cy="12961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B8B8B8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err="1" smtClean="0"/>
              <a:t>ddddmasque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88005110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36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56760" y="1122363"/>
            <a:ext cx="3901440" cy="154875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49090" y="3468628"/>
            <a:ext cx="461772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F9F45-AF8D-4FEF-BA79-69DF53E052F3}" type="datetime1">
              <a:rPr lang="fr-FR" smtClean="0"/>
              <a:t>10/10/2018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‹#›</a:t>
            </a:fld>
            <a:endParaRPr lang="fr-FR"/>
          </a:p>
        </p:txBody>
      </p:sp>
      <p:pic>
        <p:nvPicPr>
          <p:cNvPr id="7" name="Picture 2" descr="Résultat de recherche d'images pour &quot;university of lille 1&quot;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16" y="2467192"/>
            <a:ext cx="2686050" cy="140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3"/>
          <a:stretch>
            <a:fillRect/>
          </a:stretch>
        </p:blipFill>
        <p:spPr bwMode="auto">
          <a:xfrm>
            <a:off x="462860" y="4058081"/>
            <a:ext cx="2344535" cy="1074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Résultat de recherche d'images pour &quot;IEMN&quot;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15" y="5273040"/>
            <a:ext cx="3972911" cy="89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ésultat de recherche d'images pour &quot;CNRS&quot;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35" y="918430"/>
            <a:ext cx="1309014" cy="121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25385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36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505" y="398030"/>
            <a:ext cx="7279106" cy="535353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 dirty="0" smtClean="0"/>
              <a:t>I</a:t>
            </a:r>
            <a:r>
              <a:rPr lang="en-US" dirty="0" smtClean="0"/>
              <a:t>.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4E9C6-7EC3-4294-BA5E-49AB042BA3FB}" type="datetime1">
              <a:rPr lang="fr-FR" smtClean="0"/>
              <a:t>10/10/2018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‹#›</a:t>
            </a:fld>
            <a:endParaRPr lang="fr-FR"/>
          </a:p>
        </p:txBody>
      </p:sp>
      <p:pic>
        <p:nvPicPr>
          <p:cNvPr id="7" name="Picture 2" descr="Résultat de recherche d'images pour &quot;CNRS&quot;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51" y="348648"/>
            <a:ext cx="708950" cy="6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227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0AED6-1DFF-4E64-A07F-011C397899CC}" type="datetime1">
              <a:rPr lang="fr-FR" smtClean="0"/>
              <a:t>10/10/2018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019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505" y="398030"/>
            <a:ext cx="7279106" cy="535353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 dirty="0" smtClean="0"/>
              <a:t>I</a:t>
            </a:r>
            <a:r>
              <a:rPr lang="en-US" dirty="0" smtClean="0"/>
              <a:t>.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DE8B5-19FD-4D72-A421-BF581CC45E8D}" type="datetime1">
              <a:rPr lang="fr-FR" smtClean="0"/>
              <a:t>10/10/2018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‹#›</a:t>
            </a:fld>
            <a:endParaRPr lang="fr-FR"/>
          </a:p>
        </p:txBody>
      </p:sp>
      <p:pic>
        <p:nvPicPr>
          <p:cNvPr id="7" name="Picture 2" descr="Résultat de recherche d'images pour &quot;CNRS&quot;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51" y="348648"/>
            <a:ext cx="708950" cy="6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170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8BF09-392E-4599-88AE-6A9F4E474D74}" type="datetime1">
              <a:rPr lang="fr-FR" smtClean="0"/>
              <a:t>10/10/2018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0158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35D2E-A3AC-4664-9724-A2BBA018BEF9}" type="datetime1">
              <a:rPr lang="fr-FR" smtClean="0"/>
              <a:t>10/10/2018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5032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1212-7F3C-4B62-8224-416C6BCA85E2}" type="datetime1">
              <a:rPr lang="fr-FR" smtClean="0"/>
              <a:t>10/10/2018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3379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09CF-D8FC-41F2-A191-122D248A385C}" type="datetime1">
              <a:rPr lang="fr-FR" smtClean="0"/>
              <a:t>10/10/2018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8195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4C6A-ACAC-4CE6-96F2-BFAB73B6407E}" type="datetime1">
              <a:rPr lang="fr-FR" smtClean="0"/>
              <a:t>10/10/2018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2470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5C4D0-2200-4675-B484-7483E6631120}" type="datetime1">
              <a:rPr lang="fr-FR" smtClean="0"/>
              <a:t>10/10/2018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2608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2670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AA000-5E6D-4186-9E75-75932F18271D}" type="datetime1">
              <a:rPr lang="fr-FR" smtClean="0"/>
              <a:t>10/10/2018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10AD2-2BE3-43B3-A9E2-3AD2BF7DDDCC}" type="slidenum">
              <a:rPr lang="fr-FR" smtClean="0"/>
              <a:t>‹#›</a:t>
            </a:fld>
            <a:endParaRPr lang="fr-FR"/>
          </a:p>
        </p:txBody>
      </p:sp>
      <p:pic>
        <p:nvPicPr>
          <p:cNvPr id="11" name="Picture 2" descr="Résultat de recherche d'images pour &quot;CNRS&quot;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319" y="6125850"/>
            <a:ext cx="377467" cy="34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ésultat de recherche d'images pour &quot;university of lille 1&quot;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506" y="5964230"/>
            <a:ext cx="1223434" cy="63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9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3"/>
          <a:stretch>
            <a:fillRect/>
          </a:stretch>
        </p:blipFill>
        <p:spPr bwMode="auto">
          <a:xfrm>
            <a:off x="6743855" y="5983238"/>
            <a:ext cx="1506335" cy="69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Image result for IEMN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251" y="5966765"/>
            <a:ext cx="1109345" cy="50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842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4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ABAC4-0504-41D6-BCF8-96B71E1FDF92}" type="datetime1">
              <a:rPr lang="fr-FR" smtClean="0"/>
              <a:t>10/10/2018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128EB-FEB9-4C3D-B139-D18E138B9AA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1131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oleObject" Target="../embeddings/oleObject19.bin"/><Relationship Id="rId18" Type="http://schemas.openxmlformats.org/officeDocument/2006/relationships/image" Target="../media/image27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24.wmf"/><Relationship Id="rId17" Type="http://schemas.openxmlformats.org/officeDocument/2006/relationships/oleObject" Target="../embeddings/oleObject21.bin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6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10" Type="http://schemas.openxmlformats.org/officeDocument/2006/relationships/image" Target="../media/image23.wmf"/><Relationship Id="rId4" Type="http://schemas.openxmlformats.org/officeDocument/2006/relationships/image" Target="../media/image28.png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25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2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3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11.png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10.png"/><Relationship Id="rId5" Type="http://schemas.openxmlformats.org/officeDocument/2006/relationships/image" Target="../media/image30.wmf"/><Relationship Id="rId4" Type="http://schemas.openxmlformats.org/officeDocument/2006/relationships/oleObject" Target="../embeddings/oleObject2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2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oleObject" Target="../embeddings/oleObject32.bin"/><Relationship Id="rId3" Type="http://schemas.openxmlformats.org/officeDocument/2006/relationships/oleObject" Target="../embeddings/oleObject28.bin"/><Relationship Id="rId7" Type="http://schemas.openxmlformats.org/officeDocument/2006/relationships/image" Target="../media/image35.wmf"/><Relationship Id="rId12" Type="http://schemas.openxmlformats.org/officeDocument/2006/relationships/image" Target="../media/image37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9.bin"/><Relationship Id="rId11" Type="http://schemas.openxmlformats.org/officeDocument/2006/relationships/oleObject" Target="../embeddings/oleObject31.bin"/><Relationship Id="rId5" Type="http://schemas.openxmlformats.org/officeDocument/2006/relationships/image" Target="../media/image40.png"/><Relationship Id="rId10" Type="http://schemas.openxmlformats.org/officeDocument/2006/relationships/image" Target="../media/image36.wmf"/><Relationship Id="rId4" Type="http://schemas.openxmlformats.org/officeDocument/2006/relationships/image" Target="../media/image34.wmf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38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39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oleObject" Target="../embeddings/oleObject41.bin"/><Relationship Id="rId18" Type="http://schemas.openxmlformats.org/officeDocument/2006/relationships/image" Target="../media/image49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46.wmf"/><Relationship Id="rId17" Type="http://schemas.openxmlformats.org/officeDocument/2006/relationships/oleObject" Target="../embeddings/oleObject43.bin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48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3.wmf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7.bin"/><Relationship Id="rId15" Type="http://schemas.openxmlformats.org/officeDocument/2006/relationships/oleObject" Target="../embeddings/oleObject42.bin"/><Relationship Id="rId10" Type="http://schemas.openxmlformats.org/officeDocument/2006/relationships/image" Target="../media/image45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39.bin"/><Relationship Id="rId14" Type="http://schemas.openxmlformats.org/officeDocument/2006/relationships/image" Target="../media/image47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oleObject" Target="../embeddings/oleObject44.bin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55.png"/><Relationship Id="rId4" Type="http://schemas.openxmlformats.org/officeDocument/2006/relationships/image" Target="../media/image50.wmf"/><Relationship Id="rId9" Type="http://schemas.openxmlformats.org/officeDocument/2006/relationships/image" Target="../media/image51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5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52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image" Target="../media/image1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2.wmf"/><Relationship Id="rId4" Type="http://schemas.openxmlformats.org/officeDocument/2006/relationships/image" Target="../media/image9.wmf"/><Relationship Id="rId9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17.wmf"/><Relationship Id="rId18" Type="http://schemas.openxmlformats.org/officeDocument/2006/relationships/oleObject" Target="../embeddings/oleObject14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11.bin"/><Relationship Id="rId17" Type="http://schemas.openxmlformats.org/officeDocument/2006/relationships/image" Target="../media/image19.wmf"/><Relationship Id="rId2" Type="http://schemas.openxmlformats.org/officeDocument/2006/relationships/slideLayout" Target="../slideLayouts/slideLayout14.xml"/><Relationship Id="rId16" Type="http://schemas.openxmlformats.org/officeDocument/2006/relationships/oleObject" Target="../embeddings/oleObject13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6.wmf"/><Relationship Id="rId5" Type="http://schemas.openxmlformats.org/officeDocument/2006/relationships/image" Target="../media/image9.wmf"/><Relationship Id="rId15" Type="http://schemas.openxmlformats.org/officeDocument/2006/relationships/image" Target="../media/image18.wmf"/><Relationship Id="rId10" Type="http://schemas.openxmlformats.org/officeDocument/2006/relationships/oleObject" Target="../embeddings/oleObject10.bin"/><Relationship Id="rId19" Type="http://schemas.openxmlformats.org/officeDocument/2006/relationships/image" Target="../media/image20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15.wmf"/><Relationship Id="rId14" Type="http://schemas.openxmlformats.org/officeDocument/2006/relationships/oleObject" Target="../embeddings/oleObject1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066029" y="620490"/>
            <a:ext cx="7229138" cy="1341121"/>
          </a:xfrm>
        </p:spPr>
        <p:txBody>
          <a:bodyPr>
            <a:noAutofit/>
          </a:bodyPr>
          <a:lstStyle/>
          <a:p>
            <a:r>
              <a:rPr lang="fr-FR" altLang="zh-CN" sz="3600" b="1" dirty="0" err="1" smtClean="0"/>
              <a:t>Modelling</a:t>
            </a:r>
            <a:r>
              <a:rPr lang="fr-FR" altLang="zh-CN" sz="3600" b="1" dirty="0" smtClean="0"/>
              <a:t> of </a:t>
            </a:r>
            <a:r>
              <a:rPr lang="fr-FR" altLang="zh-CN" sz="3600" b="1" dirty="0" err="1" smtClean="0"/>
              <a:t>Dependence</a:t>
            </a:r>
            <a:r>
              <a:rPr lang="fr-FR" altLang="zh-CN" sz="3600" b="1" dirty="0" smtClean="0"/>
              <a:t> in Impulsive </a:t>
            </a:r>
            <a:r>
              <a:rPr lang="fr-FR" altLang="zh-CN" sz="3600" b="1" dirty="0" err="1" smtClean="0"/>
              <a:t>Interference</a:t>
            </a:r>
            <a:r>
              <a:rPr lang="fr-FR" sz="3600" b="1" dirty="0" smtClean="0"/>
              <a:t> and </a:t>
            </a:r>
            <a:r>
              <a:rPr lang="fr-FR" sz="3600" b="1" dirty="0" err="1" smtClean="0"/>
              <a:t>Copual</a:t>
            </a:r>
            <a:r>
              <a:rPr lang="fr-FR" sz="3600" b="1" dirty="0" smtClean="0"/>
              <a:t> Theory</a:t>
            </a:r>
            <a:endParaRPr lang="fr-FR" sz="36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>
          <a:xfrm>
            <a:off x="3389217" y="3552708"/>
            <a:ext cx="5381738" cy="1995304"/>
          </a:xfrm>
        </p:spPr>
        <p:txBody>
          <a:bodyPr>
            <a:noAutofit/>
          </a:bodyPr>
          <a:lstStyle/>
          <a:p>
            <a:r>
              <a:rPr lang="fr-FR" altLang="fr-FR" sz="2800" b="1" dirty="0" smtClean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fr-FR" altLang="zh-CN" sz="2800" b="1" dirty="0" smtClean="0">
                <a:solidFill>
                  <a:schemeClr val="accent1">
                    <a:lumMod val="75000"/>
                  </a:schemeClr>
                </a:solidFill>
              </a:rPr>
              <a:t>hris</a:t>
            </a:r>
            <a:r>
              <a:rPr lang="fr-FR" altLang="fr-FR" sz="28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altLang="fr-FR" sz="2800" b="1" dirty="0">
                <a:solidFill>
                  <a:schemeClr val="accent1">
                    <a:lumMod val="75000"/>
                  </a:schemeClr>
                </a:solidFill>
              </a:rPr>
              <a:t>(Ce) ZHENG</a:t>
            </a:r>
            <a:endParaRPr lang="fr-FR" altLang="fr-FR" sz="28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fr-FR" altLang="fr-FR" sz="2800" b="1" dirty="0" smtClean="0">
                <a:solidFill>
                  <a:schemeClr val="accent1">
                    <a:lumMod val="75000"/>
                  </a:schemeClr>
                </a:solidFill>
              </a:rPr>
              <a:t>IEMN-IRCICA, CNRS</a:t>
            </a:r>
          </a:p>
          <a:p>
            <a:pPr algn="ctr"/>
            <a:r>
              <a:rPr lang="fr-FR" altLang="fr-FR" sz="2800" b="1" dirty="0" err="1" smtClean="0">
                <a:solidFill>
                  <a:schemeClr val="accent1">
                    <a:lumMod val="75000"/>
                  </a:schemeClr>
                </a:solidFill>
              </a:rPr>
              <a:t>University</a:t>
            </a:r>
            <a:r>
              <a:rPr lang="fr-FR" altLang="fr-FR" sz="2800" b="1" dirty="0" smtClean="0">
                <a:solidFill>
                  <a:schemeClr val="accent1">
                    <a:lumMod val="75000"/>
                  </a:schemeClr>
                </a:solidFill>
              </a:rPr>
              <a:t> of Lille 1</a:t>
            </a:r>
          </a:p>
          <a:p>
            <a:pPr algn="ctr"/>
            <a:r>
              <a:rPr lang="fr-FR" altLang="fr-FR" sz="2800" b="1" dirty="0" smtClean="0">
                <a:solidFill>
                  <a:schemeClr val="accent1">
                    <a:lumMod val="75000"/>
                  </a:schemeClr>
                </a:solidFill>
              </a:rPr>
              <a:t>Ce.zheng@etudiant.univ-lille1.fr</a:t>
            </a:r>
            <a:endParaRPr lang="fr-FR" altLang="fr-FR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485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55" y="957574"/>
            <a:ext cx="89520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altLang="zh-CN" sz="3200" b="1" dirty="0" smtClean="0"/>
              <a:t>Scenario --- General SCMA </a:t>
            </a:r>
            <a:r>
              <a:rPr lang="fr-FR" altLang="zh-CN" sz="3200" b="1" dirty="0" err="1" smtClean="0"/>
              <a:t>codebook</a:t>
            </a:r>
            <a:endParaRPr lang="fr-FR" altLang="zh-CN" sz="3200" b="1" dirty="0" smtClean="0"/>
          </a:p>
          <a:p>
            <a:pPr algn="just"/>
            <a:r>
              <a:rPr lang="fr-FR" sz="2800" dirty="0"/>
              <a:t> </a:t>
            </a:r>
            <a:r>
              <a:rPr lang="fr-FR" sz="2800" dirty="0" smtClean="0"/>
              <a:t>                          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10</a:t>
            </a:fld>
            <a:endParaRPr lang="fr-F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326534" y="412206"/>
            <a:ext cx="6929194" cy="503225"/>
          </a:xfrm>
        </p:spPr>
        <p:txBody>
          <a:bodyPr>
            <a:noAutofit/>
          </a:bodyPr>
          <a:lstStyle/>
          <a:p>
            <a:pPr>
              <a:tabLst>
                <a:tab pos="0" algn="ctr"/>
              </a:tabLst>
            </a:pPr>
            <a:r>
              <a:rPr lang="fr-FR" sz="3600" b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</a:rPr>
              <a:t>SCMA</a:t>
            </a:r>
            <a:endParaRPr lang="fr-FR" sz="36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(Headings)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9595" y="2460689"/>
            <a:ext cx="8603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400" dirty="0" smtClean="0"/>
              <a:t>(2-2)</a:t>
            </a:r>
            <a:endParaRPr lang="fr-F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4430" y="1549249"/>
                <a:ext cx="9090341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fr-FR" sz="2800" dirty="0" smtClean="0"/>
                  <a:t>1.                     </a:t>
                </a:r>
                <a:r>
                  <a:rPr lang="fr-FR" sz="2800" dirty="0" err="1" smtClean="0"/>
                  <a:t>is</a:t>
                </a:r>
                <a:r>
                  <a:rPr lang="fr-FR" sz="2800" dirty="0" smtClean="0"/>
                  <a:t> an </a:t>
                </a:r>
                <a:r>
                  <a:rPr lang="fr-FR" sz="2800" dirty="0" err="1" smtClean="0"/>
                  <a:t>isotropic</a:t>
                </a:r>
                <a:r>
                  <a:rPr lang="fr-FR" sz="2800" dirty="0" smtClean="0"/>
                  <a:t> </a:t>
                </a:r>
                <a:r>
                  <a:rPr lang="fr-FR" sz="2800" dirty="0" err="1"/>
                  <a:t>complex</a:t>
                </a:r>
                <a:r>
                  <a:rPr lang="fr-FR" sz="2800" dirty="0"/>
                  <a:t> </a:t>
                </a:r>
                <a:r>
                  <a:rPr lang="el-GR" sz="2800" dirty="0"/>
                  <a:t>α</a:t>
                </a:r>
                <a:r>
                  <a:rPr lang="fr-FR" sz="2800" dirty="0"/>
                  <a:t>-stable </a:t>
                </a:r>
                <a:r>
                  <a:rPr lang="fr-FR" sz="2800" dirty="0" smtClean="0"/>
                  <a:t>variable, </a:t>
                </a:r>
                <a:r>
                  <a:rPr lang="fr-FR" sz="2800" dirty="0" err="1" smtClean="0"/>
                  <a:t>where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800" dirty="0"/>
                      <m:t>α</m:t>
                    </m:r>
                    <m:r>
                      <m:rPr>
                        <m:nor/>
                      </m:rPr>
                      <a:rPr lang="fr-FR" sz="2800" b="0" i="0" dirty="0" smtClean="0"/>
                      <m:t>=</m:t>
                    </m:r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4/</m:t>
                    </m:r>
                    <m:r>
                      <m:rPr>
                        <m:sty m:val="p"/>
                      </m:rPr>
                      <a:rPr lang="el-GR" sz="2800" b="0" i="1" dirty="0" smtClean="0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fr-FR" sz="2800" dirty="0" smtClean="0"/>
                  <a:t>. </a:t>
                </a:r>
                <a:endParaRPr lang="fr-FR" sz="28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0" y="1549249"/>
                <a:ext cx="9090341" cy="954107"/>
              </a:xfrm>
              <a:prstGeom prst="rect">
                <a:avLst/>
              </a:prstGeom>
              <a:blipFill>
                <a:blip r:embed="rId4"/>
                <a:stretch>
                  <a:fillRect l="-1408" t="-5732" r="-1341" b="-171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8238704"/>
              </p:ext>
            </p:extLst>
          </p:nvPr>
        </p:nvGraphicFramePr>
        <p:xfrm>
          <a:off x="415347" y="1588420"/>
          <a:ext cx="1782884" cy="524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18" name="Equation" r:id="rId5" imgW="990360" imgH="241200" progId="Equation.DSMT4">
                  <p:embed/>
                </p:oleObj>
              </mc:Choice>
              <mc:Fallback>
                <p:oleObj name="Equation" r:id="rId5" imgW="990360" imgH="24120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347" y="1588420"/>
                        <a:ext cx="1782884" cy="524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1478472"/>
              </p:ext>
            </p:extLst>
          </p:nvPr>
        </p:nvGraphicFramePr>
        <p:xfrm>
          <a:off x="2622550" y="2441120"/>
          <a:ext cx="3367088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19" name="Equation" r:id="rId7" imgW="1714320" imgH="279360" progId="Equation.DSMT4">
                  <p:embed/>
                </p:oleObj>
              </mc:Choice>
              <mc:Fallback>
                <p:oleObj name="Equation" r:id="rId7" imgW="1714320" imgH="27936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22550" y="2441120"/>
                        <a:ext cx="3367088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105855" y="3155215"/>
            <a:ext cx="8927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800" dirty="0" smtClean="0"/>
              <a:t>                                 </a:t>
            </a:r>
            <a:r>
              <a:rPr lang="fr-FR" sz="2800" dirty="0" err="1" smtClean="0"/>
              <a:t>is</a:t>
            </a:r>
            <a:r>
              <a:rPr lang="fr-FR" sz="2800" dirty="0" smtClean="0"/>
              <a:t> </a:t>
            </a:r>
            <a:r>
              <a:rPr lang="fr-FR" sz="2800" dirty="0" err="1" smtClean="0"/>
              <a:t>sub-Gaussian</a:t>
            </a:r>
            <a:r>
              <a:rPr lang="fr-FR" sz="2800" dirty="0" smtClean="0"/>
              <a:t>, </a:t>
            </a:r>
            <a:r>
              <a:rPr lang="fr-FR" sz="2800" dirty="0" err="1" smtClean="0"/>
              <a:t>where</a:t>
            </a:r>
            <a:endParaRPr lang="fr-FR" sz="2800" dirty="0"/>
          </a:p>
        </p:txBody>
      </p:sp>
      <p:sp>
        <p:nvSpPr>
          <p:cNvPr id="23" name="Rectangle 22"/>
          <p:cNvSpPr/>
          <p:nvPr/>
        </p:nvSpPr>
        <p:spPr>
          <a:xfrm>
            <a:off x="396305" y="4863868"/>
            <a:ext cx="70157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800" dirty="0" smtClean="0"/>
              <a:t>     ,     ---- </a:t>
            </a:r>
            <a:r>
              <a:rPr lang="fr-FR" sz="2800" dirty="0" err="1" smtClean="0"/>
              <a:t>independent</a:t>
            </a:r>
            <a:r>
              <a:rPr lang="fr-FR" sz="2800" dirty="0" smtClean="0"/>
              <a:t> </a:t>
            </a:r>
            <a:r>
              <a:rPr lang="fr-FR" sz="2800" dirty="0" err="1" smtClean="0"/>
              <a:t>Gaussian</a:t>
            </a:r>
            <a:r>
              <a:rPr lang="fr-FR" sz="2800" dirty="0" smtClean="0"/>
              <a:t> variables, </a:t>
            </a:r>
            <a:r>
              <a:rPr lang="fr-FR" sz="2800" dirty="0" err="1" smtClean="0"/>
              <a:t>i.e</a:t>
            </a:r>
            <a:endParaRPr lang="fr-FR" sz="2800" dirty="0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437401"/>
              </p:ext>
            </p:extLst>
          </p:nvPr>
        </p:nvGraphicFramePr>
        <p:xfrm>
          <a:off x="485775" y="3754438"/>
          <a:ext cx="3217863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20" name="Equation" r:id="rId9" imgW="1638000" imgH="507960" progId="Equation.DSMT4">
                  <p:embed/>
                </p:oleObj>
              </mc:Choice>
              <mc:Fallback>
                <p:oleObj name="Equation" r:id="rId9" imgW="1638000" imgH="507960" progId="Equation.DSMT4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5775" y="3754438"/>
                        <a:ext cx="3217863" cy="1071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000593"/>
              </p:ext>
            </p:extLst>
          </p:nvPr>
        </p:nvGraphicFramePr>
        <p:xfrm>
          <a:off x="441834" y="5484813"/>
          <a:ext cx="2595562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21" name="Equation" r:id="rId11" imgW="1320480" imgH="253800" progId="Equation.DSMT4">
                  <p:embed/>
                </p:oleObj>
              </mc:Choice>
              <mc:Fallback>
                <p:oleObj name="Equation" r:id="rId11" imgW="1320480" imgH="253800" progId="Equation.DSMT4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1834" y="5484813"/>
                        <a:ext cx="2595562" cy="534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803586"/>
              </p:ext>
            </p:extLst>
          </p:nvPr>
        </p:nvGraphicFramePr>
        <p:xfrm>
          <a:off x="501529" y="4917840"/>
          <a:ext cx="34925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22" name="Equation" r:id="rId13" imgW="177480" imgH="228600" progId="Equation.DSMT4">
                  <p:embed/>
                </p:oleObj>
              </mc:Choice>
              <mc:Fallback>
                <p:oleObj name="Equation" r:id="rId13" imgW="177480" imgH="228600" progId="Equation.DSMT4">
                  <p:embed/>
                  <p:pic>
                    <p:nvPicPr>
                      <p:cNvPr id="25" name="Object 2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01529" y="4917840"/>
                        <a:ext cx="349250" cy="48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449893"/>
              </p:ext>
            </p:extLst>
          </p:nvPr>
        </p:nvGraphicFramePr>
        <p:xfrm>
          <a:off x="963683" y="4920011"/>
          <a:ext cx="37465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23" name="Equation" r:id="rId15" imgW="190440" imgH="228600" progId="Equation.DSMT4">
                  <p:embed/>
                </p:oleObj>
              </mc:Choice>
              <mc:Fallback>
                <p:oleObj name="Equation" r:id="rId15" imgW="190440" imgH="228600" progId="Equation.DSMT4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63683" y="4920011"/>
                        <a:ext cx="374650" cy="48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/>
          <p:nvPr/>
        </p:nvSpPr>
        <p:spPr>
          <a:xfrm>
            <a:off x="3716329" y="3983152"/>
            <a:ext cx="36203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800" dirty="0" smtClean="0"/>
              <a:t>---- </a:t>
            </a:r>
            <a:r>
              <a:rPr lang="fr-FR" sz="2800" dirty="0" err="1" smtClean="0"/>
              <a:t>skewed</a:t>
            </a:r>
            <a:r>
              <a:rPr lang="fr-FR" sz="2800" dirty="0" smtClean="0"/>
              <a:t> </a:t>
            </a:r>
            <a:r>
              <a:rPr lang="el-GR" sz="2800" dirty="0" smtClean="0"/>
              <a:t>α</a:t>
            </a:r>
            <a:r>
              <a:rPr lang="fr-FR" sz="2800" dirty="0"/>
              <a:t>-stable</a:t>
            </a:r>
            <a:r>
              <a:rPr lang="fr-FR" sz="2800" dirty="0" smtClean="0"/>
              <a:t> </a:t>
            </a:r>
            <a:endParaRPr lang="fr-FR" sz="2800" dirty="0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9486072"/>
              </p:ext>
            </p:extLst>
          </p:nvPr>
        </p:nvGraphicFramePr>
        <p:xfrm>
          <a:off x="712788" y="3136900"/>
          <a:ext cx="2019300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24" name="Equation" r:id="rId17" imgW="1028520" imgH="266400" progId="Equation.DSMT4">
                  <p:embed/>
                </p:oleObj>
              </mc:Choice>
              <mc:Fallback>
                <p:oleObj name="Equation" r:id="rId17" imgW="1028520" imgH="266400" progId="Equation.DSMT4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12788" y="3136900"/>
                        <a:ext cx="2019300" cy="563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378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55" y="957574"/>
            <a:ext cx="89520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altLang="zh-CN" sz="3200" b="1" dirty="0" smtClean="0"/>
              <a:t>Scenario --- General SCMA </a:t>
            </a:r>
            <a:r>
              <a:rPr lang="fr-FR" altLang="zh-CN" sz="3200" b="1" dirty="0" err="1" smtClean="0"/>
              <a:t>codebook</a:t>
            </a:r>
            <a:endParaRPr lang="fr-FR" altLang="zh-CN" sz="3200" b="1" dirty="0" smtClean="0"/>
          </a:p>
          <a:p>
            <a:pPr algn="just"/>
            <a:r>
              <a:rPr lang="fr-FR" sz="2800" dirty="0"/>
              <a:t> </a:t>
            </a:r>
            <a:r>
              <a:rPr lang="fr-FR" sz="2800" dirty="0" smtClean="0"/>
              <a:t>                          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11</a:t>
            </a:fld>
            <a:endParaRPr lang="fr-F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326534" y="412206"/>
            <a:ext cx="6929194" cy="503225"/>
          </a:xfrm>
        </p:spPr>
        <p:txBody>
          <a:bodyPr>
            <a:noAutofit/>
          </a:bodyPr>
          <a:lstStyle/>
          <a:p>
            <a:pPr>
              <a:tabLst>
                <a:tab pos="0" algn="ctr"/>
              </a:tabLst>
            </a:pPr>
            <a:r>
              <a:rPr lang="fr-FR" sz="3600" b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</a:rPr>
              <a:t>SCMA</a:t>
            </a:r>
            <a:endParaRPr lang="fr-FR" sz="36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(Headings)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30566" y="1591512"/>
            <a:ext cx="87522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800" dirty="0" smtClean="0"/>
              <a:t>2. S</a:t>
            </a:r>
            <a:r>
              <a:rPr lang="en-US" sz="2800" dirty="0"/>
              <a:t>tacking real and imaginary </a:t>
            </a:r>
            <a:r>
              <a:rPr lang="en-US" sz="2800" dirty="0" smtClean="0"/>
              <a:t>parts, we have </a:t>
            </a:r>
            <a:r>
              <a:rPr lang="fr-FR" sz="2800" dirty="0"/>
              <a:t>t</a:t>
            </a:r>
            <a:r>
              <a:rPr lang="fr-FR" sz="2800" dirty="0" smtClean="0"/>
              <a:t>he </a:t>
            </a:r>
            <a:r>
              <a:rPr lang="fr-FR" sz="2800" i="1" dirty="0" smtClean="0"/>
              <a:t>2k</a:t>
            </a:r>
            <a:r>
              <a:rPr lang="fr-FR" sz="2800" dirty="0" smtClean="0"/>
              <a:t> </a:t>
            </a:r>
            <a:r>
              <a:rPr lang="fr-FR" sz="2800" dirty="0" err="1" smtClean="0"/>
              <a:t>dimensional</a:t>
            </a:r>
            <a:r>
              <a:rPr lang="fr-FR" sz="2800" dirty="0" smtClean="0"/>
              <a:t> </a:t>
            </a:r>
            <a:r>
              <a:rPr lang="fr-FR" sz="2800" dirty="0" err="1" smtClean="0"/>
              <a:t>interference</a:t>
            </a:r>
            <a:r>
              <a:rPr lang="fr-FR" sz="2800" dirty="0" smtClean="0"/>
              <a:t> </a:t>
            </a:r>
            <a:r>
              <a:rPr lang="fr-FR" sz="2800" dirty="0" err="1" smtClean="0"/>
              <a:t>vector</a:t>
            </a:r>
            <a:endParaRPr lang="fr-FR" sz="2800" dirty="0" smtClean="0"/>
          </a:p>
          <a:p>
            <a:pPr algn="just"/>
            <a:endParaRPr lang="fr-FR" sz="28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081939"/>
              </p:ext>
            </p:extLst>
          </p:nvPr>
        </p:nvGraphicFramePr>
        <p:xfrm>
          <a:off x="2260600" y="2579688"/>
          <a:ext cx="3567113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9" name="Equation" r:id="rId4" imgW="1676160" imgH="279360" progId="Equation.DSMT4">
                  <p:embed/>
                </p:oleObj>
              </mc:Choice>
              <mc:Fallback>
                <p:oleObj name="Equation" r:id="rId4" imgW="1676160" imgH="27936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0600" y="2579688"/>
                        <a:ext cx="3567113" cy="71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205080" y="3858623"/>
            <a:ext cx="86031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800" dirty="0" err="1" smtClean="0">
                <a:solidFill>
                  <a:srgbClr val="FF0000"/>
                </a:solidFill>
              </a:rPr>
              <a:t>Dependence</a:t>
            </a:r>
            <a:r>
              <a:rPr lang="fr-FR" sz="2800" dirty="0" smtClean="0">
                <a:solidFill>
                  <a:srgbClr val="FF0000"/>
                </a:solidFill>
              </a:rPr>
              <a:t> structure </a:t>
            </a:r>
            <a:r>
              <a:rPr lang="fr-FR" sz="2800" dirty="0" err="1" smtClean="0">
                <a:solidFill>
                  <a:srgbClr val="FF0000"/>
                </a:solidFill>
              </a:rPr>
              <a:t>remains</a:t>
            </a:r>
            <a:r>
              <a:rPr lang="fr-FR" sz="2800" dirty="0" smtClean="0">
                <a:solidFill>
                  <a:srgbClr val="FF0000"/>
                </a:solidFill>
              </a:rPr>
              <a:t> </a:t>
            </a:r>
            <a:r>
              <a:rPr lang="fr-FR" sz="2800" dirty="0" err="1" smtClean="0">
                <a:solidFill>
                  <a:srgbClr val="FF0000"/>
                </a:solidFill>
              </a:rPr>
              <a:t>unspecified</a:t>
            </a:r>
            <a:r>
              <a:rPr lang="fr-FR" sz="2800" dirty="0" smtClean="0">
                <a:solidFill>
                  <a:srgbClr val="FF0000"/>
                </a:solidFill>
              </a:rPr>
              <a:t>.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9595" y="2623981"/>
            <a:ext cx="8603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400" dirty="0" smtClean="0"/>
              <a:t>(2-3)</a:t>
            </a:r>
            <a:endParaRPr lang="fr-FR" sz="2400" dirty="0"/>
          </a:p>
        </p:txBody>
      </p:sp>
      <p:sp>
        <p:nvSpPr>
          <p:cNvPr id="20" name="Rectangle 19"/>
          <p:cNvSpPr/>
          <p:nvPr/>
        </p:nvSpPr>
        <p:spPr>
          <a:xfrm>
            <a:off x="708940" y="3276756"/>
            <a:ext cx="7237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800" dirty="0" err="1" smtClean="0"/>
              <a:t>is</a:t>
            </a:r>
            <a:r>
              <a:rPr lang="fr-FR" sz="2800" dirty="0" smtClean="0"/>
              <a:t> a </a:t>
            </a:r>
            <a:r>
              <a:rPr lang="fr-FR" sz="2800" dirty="0" err="1" smtClean="0"/>
              <a:t>symmetric</a:t>
            </a:r>
            <a:r>
              <a:rPr lang="fr-FR" sz="2800" dirty="0" smtClean="0"/>
              <a:t> </a:t>
            </a:r>
            <a:r>
              <a:rPr lang="el-GR" sz="2800" dirty="0" smtClean="0"/>
              <a:t>α</a:t>
            </a:r>
            <a:r>
              <a:rPr lang="fr-FR" sz="2800" dirty="0"/>
              <a:t>-stable </a:t>
            </a:r>
            <a:r>
              <a:rPr lang="fr-FR" sz="2800" dirty="0" err="1" smtClean="0"/>
              <a:t>vector</a:t>
            </a:r>
            <a:r>
              <a:rPr lang="fr-FR" sz="2800" dirty="0" smtClean="0"/>
              <a:t>.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02708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55" y="957574"/>
            <a:ext cx="89520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altLang="zh-CN" sz="3200" b="1" dirty="0" smtClean="0"/>
              <a:t>Scenario --- disjoint SCMA </a:t>
            </a:r>
            <a:r>
              <a:rPr lang="fr-FR" altLang="zh-CN" sz="3200" b="1" dirty="0" err="1" smtClean="0"/>
              <a:t>codebook</a:t>
            </a:r>
            <a:endParaRPr lang="fr-FR" altLang="zh-CN" sz="3200" b="1" dirty="0" smtClean="0"/>
          </a:p>
          <a:p>
            <a:pPr algn="just"/>
            <a:r>
              <a:rPr lang="fr-FR" sz="2800" dirty="0"/>
              <a:t> </a:t>
            </a:r>
            <a:r>
              <a:rPr lang="fr-FR" sz="2800" dirty="0" smtClean="0"/>
              <a:t>                          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12</a:t>
            </a:fld>
            <a:endParaRPr lang="fr-F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326534" y="412206"/>
            <a:ext cx="6929194" cy="503225"/>
          </a:xfrm>
        </p:spPr>
        <p:txBody>
          <a:bodyPr>
            <a:noAutofit/>
          </a:bodyPr>
          <a:lstStyle/>
          <a:p>
            <a:pPr>
              <a:tabLst>
                <a:tab pos="0" algn="ctr"/>
              </a:tabLst>
            </a:pPr>
            <a:r>
              <a:rPr lang="fr-FR" sz="3600" b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</a:rPr>
              <a:t>SCMA</a:t>
            </a:r>
            <a:endParaRPr lang="fr-FR" sz="36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(Headings)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30566" y="1656828"/>
            <a:ext cx="883055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800" dirty="0" err="1" smtClean="0"/>
              <a:t>Devices</a:t>
            </a:r>
            <a:r>
              <a:rPr lang="fr-FR" sz="2800" dirty="0" smtClean="0"/>
              <a:t> </a:t>
            </a:r>
            <a:r>
              <a:rPr lang="fr-FR" sz="2800" dirty="0" err="1" smtClean="0"/>
              <a:t>choose</a:t>
            </a:r>
            <a:r>
              <a:rPr lang="fr-FR" sz="2800" dirty="0" smtClean="0"/>
              <a:t> </a:t>
            </a:r>
            <a:r>
              <a:rPr lang="fr-FR" sz="2800" i="1" dirty="0" smtClean="0"/>
              <a:t>m</a:t>
            </a:r>
            <a:r>
              <a:rPr lang="fr-FR" sz="2800" dirty="0" smtClean="0"/>
              <a:t> bands to transmit</a:t>
            </a:r>
          </a:p>
          <a:p>
            <a:pPr algn="just"/>
            <a:r>
              <a:rPr lang="en-US" sz="2800" dirty="0" smtClean="0"/>
              <a:t>Given </a:t>
            </a:r>
            <a:r>
              <a:rPr lang="en-US" sz="2800" i="1" dirty="0" smtClean="0"/>
              <a:t>K </a:t>
            </a:r>
            <a:r>
              <a:rPr lang="en-US" sz="2800" dirty="0" smtClean="0"/>
              <a:t>bands --- [</a:t>
            </a:r>
            <a:r>
              <a:rPr lang="en-US" sz="2800" i="1" dirty="0"/>
              <a:t>K/m</a:t>
            </a:r>
            <a:r>
              <a:rPr lang="en-US" sz="2800" dirty="0" smtClean="0"/>
              <a:t>] disjoint </a:t>
            </a:r>
            <a:r>
              <a:rPr lang="en-US" sz="2800" dirty="0"/>
              <a:t>subsets. </a:t>
            </a:r>
            <a:endParaRPr lang="en-US" sz="2800" dirty="0" smtClean="0"/>
          </a:p>
          <a:p>
            <a:pPr algn="just"/>
            <a:r>
              <a:rPr lang="en-US" sz="2800" dirty="0" smtClean="0"/>
              <a:t>Devices transmits </a:t>
            </a:r>
            <a:r>
              <a:rPr lang="en-US" sz="2800" dirty="0"/>
              <a:t>on one of these [</a:t>
            </a:r>
            <a:r>
              <a:rPr lang="en-US" sz="2800" i="1" dirty="0"/>
              <a:t>K/m</a:t>
            </a:r>
            <a:r>
              <a:rPr lang="en-US" sz="2800" dirty="0"/>
              <a:t>]</a:t>
            </a:r>
            <a:r>
              <a:rPr lang="en-US" sz="2800" dirty="0" smtClean="0"/>
              <a:t> </a:t>
            </a:r>
            <a:r>
              <a:rPr lang="en-US" sz="2800" dirty="0"/>
              <a:t>disjoint subsets </a:t>
            </a:r>
            <a:endParaRPr lang="fr-FR" sz="2800" dirty="0"/>
          </a:p>
        </p:txBody>
      </p:sp>
      <p:sp>
        <p:nvSpPr>
          <p:cNvPr id="9" name="Rectangle 8"/>
          <p:cNvSpPr/>
          <p:nvPr/>
        </p:nvSpPr>
        <p:spPr>
          <a:xfrm>
            <a:off x="169738" y="3292191"/>
            <a:ext cx="87522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800" dirty="0" smtClean="0"/>
              <a:t>The </a:t>
            </a:r>
            <a:r>
              <a:rPr lang="fr-FR" sz="2800" i="1" dirty="0" smtClean="0"/>
              <a:t>m</a:t>
            </a:r>
            <a:r>
              <a:rPr lang="fr-FR" sz="2800" dirty="0" smtClean="0"/>
              <a:t> </a:t>
            </a:r>
            <a:r>
              <a:rPr lang="fr-FR" sz="2800" dirty="0" err="1" smtClean="0"/>
              <a:t>dimensional</a:t>
            </a:r>
            <a:r>
              <a:rPr lang="fr-FR" sz="2800" dirty="0" smtClean="0"/>
              <a:t> </a:t>
            </a:r>
            <a:r>
              <a:rPr lang="fr-FR" sz="2800" dirty="0" err="1" smtClean="0"/>
              <a:t>interference</a:t>
            </a:r>
            <a:r>
              <a:rPr lang="fr-FR" sz="2800" dirty="0" smtClean="0"/>
              <a:t> </a:t>
            </a:r>
            <a:r>
              <a:rPr lang="fr-FR" sz="2800" dirty="0" err="1" smtClean="0"/>
              <a:t>vector</a:t>
            </a:r>
            <a:r>
              <a:rPr lang="fr-FR" sz="2800" dirty="0" smtClean="0"/>
              <a:t>      </a:t>
            </a:r>
            <a:r>
              <a:rPr lang="fr-FR" sz="2800" dirty="0" err="1" smtClean="0"/>
              <a:t>is</a:t>
            </a:r>
            <a:r>
              <a:rPr lang="fr-FR" sz="2800" dirty="0" smtClean="0"/>
              <a:t> </a:t>
            </a:r>
            <a:r>
              <a:rPr lang="fr-FR" sz="2800" dirty="0" err="1" smtClean="0"/>
              <a:t>sub-Gaussian</a:t>
            </a:r>
            <a:r>
              <a:rPr lang="fr-FR" sz="2800" dirty="0" smtClean="0"/>
              <a:t>.</a:t>
            </a:r>
            <a:endParaRPr lang="fr-FR" sz="28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906809"/>
              </p:ext>
            </p:extLst>
          </p:nvPr>
        </p:nvGraphicFramePr>
        <p:xfrm>
          <a:off x="5945952" y="3274875"/>
          <a:ext cx="40005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91" name="Equation" r:id="rId4" imgW="228600" imgH="228600" progId="Equation.DSMT4">
                  <p:embed/>
                </p:oleObj>
              </mc:Choice>
              <mc:Fallback>
                <p:oleObj name="Equation" r:id="rId4" imgW="228600" imgH="22860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45952" y="3274875"/>
                        <a:ext cx="40005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019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083773" y="1282145"/>
            <a:ext cx="6060227" cy="25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0147" tIns="40074" rIns="80147" bIns="40074">
            <a:spAutoFit/>
          </a:bodyPr>
          <a:lstStyle>
            <a:lvl1pPr marL="350838" indent="-350838" defTabSz="8016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0888" indent="-350838" defTabSz="8016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2525" indent="-350838" defTabSz="8016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52575" indent="-350838" defTabSz="8016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54213" indent="-350838" defTabSz="8016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11413" indent="-350838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8613" indent="-350838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25813" indent="-350838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83013" indent="-350838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20000"/>
              </a:spcBef>
              <a:buFontTx/>
              <a:buAutoNum type="arabicPeriod"/>
            </a:pPr>
            <a:r>
              <a:rPr lang="fr-FR" altLang="fr-FR" sz="3600" dirty="0" smtClean="0"/>
              <a:t> </a:t>
            </a:r>
            <a:r>
              <a:rPr lang="fr-FR" altLang="fr-FR" sz="3400" dirty="0" err="1" smtClean="0"/>
              <a:t>Modeling</a:t>
            </a:r>
            <a:r>
              <a:rPr lang="fr-FR" altLang="zh-CN" sz="3400" dirty="0" smtClean="0"/>
              <a:t> of </a:t>
            </a:r>
            <a:r>
              <a:rPr lang="fr-FR" altLang="zh-CN" sz="3400" dirty="0" err="1" smtClean="0"/>
              <a:t>Interference</a:t>
            </a:r>
            <a:endParaRPr lang="fr-FR" altLang="fr-FR" sz="3400" dirty="0" smtClean="0"/>
          </a:p>
          <a:p>
            <a:pPr eaLnBrk="0" hangingPunct="0">
              <a:spcBef>
                <a:spcPct val="20000"/>
              </a:spcBef>
              <a:buFontTx/>
              <a:buAutoNum type="arabicPeriod"/>
            </a:pPr>
            <a:r>
              <a:rPr lang="fr-FR" altLang="zh-CN" sz="3400" dirty="0" smtClean="0"/>
              <a:t> SCMA</a:t>
            </a:r>
          </a:p>
          <a:p>
            <a:pPr eaLnBrk="0" hangingPunct="0">
              <a:spcBef>
                <a:spcPct val="20000"/>
              </a:spcBef>
              <a:buFontTx/>
              <a:buAutoNum type="arabicPeriod"/>
            </a:pPr>
            <a:r>
              <a:rPr lang="fr-FR" altLang="fr-FR" sz="3400" dirty="0" smtClean="0">
                <a:solidFill>
                  <a:srgbClr val="FF0000"/>
                </a:solidFill>
              </a:rPr>
              <a:t> Copula Theory</a:t>
            </a:r>
          </a:p>
          <a:p>
            <a:pPr eaLnBrk="0" hangingPunct="0">
              <a:spcBef>
                <a:spcPct val="20000"/>
              </a:spcBef>
              <a:buFontTx/>
              <a:buAutoNum type="arabicPeriod"/>
            </a:pPr>
            <a:r>
              <a:rPr lang="fr-FR" altLang="fr-FR" sz="3400" dirty="0"/>
              <a:t> </a:t>
            </a:r>
            <a:r>
              <a:rPr lang="fr-FR" altLang="fr-FR" sz="3400" dirty="0" smtClean="0"/>
              <a:t>Simulations</a:t>
            </a:r>
            <a:endParaRPr lang="fr-FR" altLang="fr-FR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99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6534" y="412206"/>
            <a:ext cx="6929194" cy="503225"/>
          </a:xfrm>
        </p:spPr>
        <p:txBody>
          <a:bodyPr>
            <a:noAutofit/>
          </a:bodyPr>
          <a:lstStyle/>
          <a:p>
            <a:pPr>
              <a:tabLst>
                <a:tab pos="0" algn="ctr"/>
              </a:tabLst>
            </a:pPr>
            <a:r>
              <a:rPr lang="fr-FR" sz="3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</a:rPr>
              <a:t>Copula Theory</a:t>
            </a:r>
            <a:endParaRPr lang="fr-FR" sz="36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(Headings)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3" y="1170348"/>
            <a:ext cx="8353833" cy="519607"/>
          </a:xfrm>
        </p:spPr>
        <p:txBody>
          <a:bodyPr>
            <a:normAutofit lnSpcReduction="10000"/>
          </a:bodyPr>
          <a:lstStyle/>
          <a:p>
            <a:r>
              <a:rPr lang="fr-FR" sz="3200" dirty="0" smtClean="0">
                <a:solidFill>
                  <a:srgbClr val="FF0000"/>
                </a:solidFill>
              </a:rPr>
              <a:t>Question : </a:t>
            </a:r>
            <a:r>
              <a:rPr lang="fr-FR" sz="3200" dirty="0" err="1" smtClean="0">
                <a:solidFill>
                  <a:srgbClr val="FF0000"/>
                </a:solidFill>
              </a:rPr>
              <a:t>What</a:t>
            </a:r>
            <a:r>
              <a:rPr lang="fr-FR" sz="3200" dirty="0" smtClean="0">
                <a:solidFill>
                  <a:srgbClr val="FF0000"/>
                </a:solidFill>
              </a:rPr>
              <a:t> </a:t>
            </a:r>
            <a:r>
              <a:rPr lang="fr-FR" sz="3200" dirty="0" err="1" smtClean="0">
                <a:solidFill>
                  <a:srgbClr val="FF0000"/>
                </a:solidFill>
              </a:rPr>
              <a:t>is</a:t>
            </a:r>
            <a:r>
              <a:rPr lang="fr-FR" sz="3200" dirty="0" smtClean="0">
                <a:solidFill>
                  <a:srgbClr val="FF0000"/>
                </a:solidFill>
              </a:rPr>
              <a:t> copula?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4503" y="1684593"/>
                <a:ext cx="8927090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800" b="1" dirty="0"/>
                  <a:t>1</a:t>
                </a:r>
                <a:r>
                  <a:rPr lang="fr-FR" sz="2800" b="1" dirty="0" smtClean="0"/>
                  <a:t>.</a:t>
                </a:r>
                <a:r>
                  <a:rPr lang="fr-FR" sz="2800" dirty="0" smtClean="0"/>
                  <a:t> </a:t>
                </a:r>
                <a:r>
                  <a:rPr lang="fr-FR" sz="2800" b="1" dirty="0" err="1" smtClean="0"/>
                  <a:t>Sklar’s</a:t>
                </a:r>
                <a:r>
                  <a:rPr lang="fr-FR" sz="2800" b="1" dirty="0" smtClean="0"/>
                  <a:t> </a:t>
                </a:r>
                <a:r>
                  <a:rPr lang="fr-FR" sz="2800" b="1" dirty="0" err="1" smtClean="0"/>
                  <a:t>Theorem</a:t>
                </a:r>
                <a:r>
                  <a:rPr lang="fr-FR" sz="2800" b="1" dirty="0" smtClean="0"/>
                  <a:t>:</a:t>
                </a:r>
              </a:p>
              <a:p>
                <a:pPr algn="just"/>
                <a:r>
                  <a:rPr lang="fr-FR" sz="2800" dirty="0"/>
                  <a:t>	</a:t>
                </a:r>
                <a:r>
                  <a:rPr lang="fr-FR" sz="2800" dirty="0" smtClean="0"/>
                  <a:t>If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sz="2800" b="0" i="1" baseline="-25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8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,…,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𝑋𝑛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800" dirty="0" smtClean="0"/>
                  <a:t> </a:t>
                </a:r>
                <a:r>
                  <a:rPr lang="fr-FR" sz="2800" dirty="0" err="1" smtClean="0"/>
                  <a:t>is</a:t>
                </a:r>
                <a:r>
                  <a:rPr lang="fr-FR" sz="2800" dirty="0" smtClean="0"/>
                  <a:t> joint </a:t>
                </a:r>
                <a:r>
                  <a:rPr lang="fr-FR" sz="2800" dirty="0" err="1" smtClean="0"/>
                  <a:t>distributed</a:t>
                </a:r>
                <a:r>
                  <a:rPr lang="fr-FR" sz="2800" dirty="0" smtClean="0"/>
                  <a:t> </a:t>
                </a:r>
                <a:r>
                  <a:rPr lang="fr-FR" sz="2800" dirty="0" err="1" smtClean="0"/>
                  <a:t>function</a:t>
                </a:r>
                <a:r>
                  <a:rPr lang="fr-FR" sz="2800" dirty="0" smtClean="0"/>
                  <a:t> </a:t>
                </a:r>
                <a:r>
                  <a:rPr lang="fr-FR" sz="2800" dirty="0" err="1" smtClean="0"/>
                  <a:t>with</a:t>
                </a:r>
                <a:r>
                  <a:rPr lang="fr-FR" sz="2800" dirty="0" smtClean="0"/>
                  <a:t> </a:t>
                </a:r>
                <a:r>
                  <a:rPr lang="fr-FR" sz="2800" dirty="0" err="1" smtClean="0"/>
                  <a:t>margins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r>
                      <a:rPr lang="fr-FR" sz="28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sz="2800" i="1" baseline="-2500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fr-FR" sz="2800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fr-FR" sz="2800" dirty="0" smtClean="0"/>
                  <a:t>,…,</a:t>
                </a:r>
                <a14:m>
                  <m:oMath xmlns:m="http://schemas.openxmlformats.org/officeDocument/2006/math">
                    <m:r>
                      <a:rPr lang="fr-FR" sz="28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sz="2800" i="1" baseline="-2500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fr-FR" sz="2800" b="0" i="1" baseline="-2500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fr-FR" sz="2800" dirty="0"/>
                  <a:t>, </a:t>
                </a:r>
                <a:r>
                  <a:rPr lang="fr-FR" sz="2800" dirty="0" err="1" smtClean="0"/>
                  <a:t>there</a:t>
                </a:r>
                <a:r>
                  <a:rPr lang="fr-FR" sz="2800" dirty="0" smtClean="0"/>
                  <a:t> </a:t>
                </a:r>
                <a:r>
                  <a:rPr lang="fr-FR" sz="2800" dirty="0" err="1" smtClean="0"/>
                  <a:t>exists</a:t>
                </a:r>
                <a:r>
                  <a:rPr lang="fr-FR" sz="2800" dirty="0" smtClean="0"/>
                  <a:t> a (</a:t>
                </a:r>
                <a:r>
                  <a:rPr lang="fr-FR" sz="2800" dirty="0" smtClean="0">
                    <a:solidFill>
                      <a:srgbClr val="FF0000"/>
                    </a:solidFill>
                  </a:rPr>
                  <a:t>Copula</a:t>
                </a:r>
                <a:r>
                  <a:rPr lang="fr-FR" sz="2800" dirty="0" smtClean="0"/>
                  <a:t>) </a:t>
                </a:r>
                <a:r>
                  <a:rPr lang="fr-FR" sz="2800" dirty="0" err="1" smtClean="0"/>
                  <a:t>funcion</a:t>
                </a:r>
                <a:r>
                  <a:rPr lang="fr-FR" sz="2800" dirty="0"/>
                  <a:t> </a:t>
                </a:r>
                <a:r>
                  <a:rPr lang="fr-FR" sz="2800" dirty="0" smtClean="0"/>
                  <a:t>C </a:t>
                </a:r>
                <a:r>
                  <a:rPr lang="fr-FR" sz="2800" dirty="0" err="1" smtClean="0"/>
                  <a:t>such</a:t>
                </a:r>
                <a:r>
                  <a:rPr lang="fr-FR" sz="2800" dirty="0" smtClean="0"/>
                  <a:t> </a:t>
                </a:r>
                <a:r>
                  <a:rPr lang="fr-FR" sz="2800" dirty="0" err="1" smtClean="0"/>
                  <a:t>that</a:t>
                </a:r>
                <a:endParaRPr lang="fr-FR" sz="2800" dirty="0"/>
              </a:p>
              <a:p>
                <a:pPr algn="just"/>
                <a:endParaRPr lang="fr-F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3" y="1684593"/>
                <a:ext cx="8927090" cy="1661993"/>
              </a:xfrm>
              <a:prstGeom prst="rect">
                <a:avLst/>
              </a:prstGeom>
              <a:blipFill>
                <a:blip r:embed="rId3"/>
                <a:stretch>
                  <a:fillRect l="-1365" t="-3297" r="-13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7173"/>
              </p:ext>
            </p:extLst>
          </p:nvPr>
        </p:nvGraphicFramePr>
        <p:xfrm>
          <a:off x="1562100" y="3155950"/>
          <a:ext cx="5164138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16" name="Equation" r:id="rId4" imgW="2336760" imgH="253800" progId="Equation.DSMT4">
                  <p:embed/>
                </p:oleObj>
              </mc:Choice>
              <mc:Fallback>
                <p:oleObj name="Equation" r:id="rId4" imgW="2336760" imgH="2538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62100" y="3155950"/>
                        <a:ext cx="5164138" cy="55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969726" y="3172335"/>
            <a:ext cx="2965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(3-1)</a:t>
            </a:r>
            <a:endParaRPr lang="fr-F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4504" y="3727960"/>
                <a:ext cx="881742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altLang="zh-CN" sz="2800" dirty="0" smtClean="0"/>
                  <a:t>	</a:t>
                </a:r>
                <a:r>
                  <a:rPr lang="fr-FR" altLang="zh-CN" sz="2800" dirty="0" err="1" smtClean="0"/>
                  <a:t>w</a:t>
                </a:r>
                <a:r>
                  <a:rPr lang="fr-FR" sz="2800" dirty="0" err="1" smtClean="0"/>
                  <a:t>here</a:t>
                </a:r>
                <a:r>
                  <a:rPr lang="fr-FR" sz="2800" dirty="0" smtClean="0"/>
                  <a:t> C </a:t>
                </a:r>
                <a:r>
                  <a:rPr lang="fr-FR" sz="2800" dirty="0" err="1" smtClean="0"/>
                  <a:t>is</a:t>
                </a:r>
                <a:r>
                  <a:rPr lang="fr-FR" sz="2800" dirty="0" smtClean="0"/>
                  <a:t> unique if F and G are </a:t>
                </a:r>
                <a:r>
                  <a:rPr lang="fr-FR" sz="2800" dirty="0" err="1" smtClean="0"/>
                  <a:t>continuous</a:t>
                </a:r>
                <a:r>
                  <a:rPr lang="fr-FR" sz="2800" dirty="0" smtClean="0"/>
                  <a:t>, </a:t>
                </a:r>
                <a:r>
                  <a:rPr lang="fr-FR" sz="2800" dirty="0" err="1" smtClean="0"/>
                  <a:t>otherwise</a:t>
                </a:r>
                <a:r>
                  <a:rPr lang="fr-FR" sz="2800" dirty="0" smtClean="0"/>
                  <a:t> C </a:t>
                </a:r>
                <a:r>
                  <a:rPr lang="fr-FR" sz="2800" dirty="0" err="1" smtClean="0"/>
                  <a:t>is</a:t>
                </a:r>
                <a:r>
                  <a:rPr lang="fr-FR" sz="2800" dirty="0" smtClean="0"/>
                  <a:t> </a:t>
                </a:r>
                <a:r>
                  <a:rPr lang="fr-FR" sz="2800" dirty="0" err="1" smtClean="0"/>
                  <a:t>uniquely</a:t>
                </a:r>
                <a:r>
                  <a:rPr lang="fr-FR" sz="2800" dirty="0" smtClean="0"/>
                  <a:t> </a:t>
                </a:r>
                <a:r>
                  <a:rPr lang="fr-FR" sz="2800" dirty="0" err="1" smtClean="0"/>
                  <a:t>determined</a:t>
                </a:r>
                <a:r>
                  <a:rPr lang="fr-FR" sz="2800" dirty="0" smtClean="0"/>
                  <a:t>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Ran</m:t>
                    </m:r>
                    <m:d>
                      <m:dPr>
                        <m:ctrlPr>
                          <a:rPr lang="fr-FR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fr-FR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fr-FR" sz="2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Ran</m:t>
                    </m:r>
                    <m:d>
                      <m:dPr>
                        <m:ctrlPr>
                          <a:rPr lang="fr-FR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fr-FR" sz="2800" dirty="0" smtClean="0"/>
                  <a:t>.</a:t>
                </a:r>
                <a:endParaRPr lang="fr-FR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4" y="3727960"/>
                <a:ext cx="8817428" cy="954107"/>
              </a:xfrm>
              <a:prstGeom prst="rect">
                <a:avLst/>
              </a:prstGeom>
              <a:blipFill>
                <a:blip r:embed="rId6"/>
                <a:stretch>
                  <a:fillRect l="-1382" t="-6410" r="-1866" b="-179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14</a:t>
            </a:fld>
            <a:endParaRPr lang="fr-FR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878107"/>
              </p:ext>
            </p:extLst>
          </p:nvPr>
        </p:nvGraphicFramePr>
        <p:xfrm>
          <a:off x="1377950" y="4851400"/>
          <a:ext cx="5557838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17" name="Equation" r:id="rId7" imgW="2514600" imgH="279360" progId="Equation.DSMT4">
                  <p:embed/>
                </p:oleObj>
              </mc:Choice>
              <mc:Fallback>
                <p:oleObj name="Equation" r:id="rId7" imgW="2514600" imgH="27936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77950" y="4851400"/>
                        <a:ext cx="5557838" cy="611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982275" y="4895354"/>
            <a:ext cx="2965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(3-2)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72578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6534" y="412206"/>
            <a:ext cx="6929194" cy="503225"/>
          </a:xfrm>
        </p:spPr>
        <p:txBody>
          <a:bodyPr>
            <a:noAutofit/>
          </a:bodyPr>
          <a:lstStyle/>
          <a:p>
            <a:pPr>
              <a:tabLst>
                <a:tab pos="0" algn="ctr"/>
              </a:tabLst>
            </a:pPr>
            <a:r>
              <a:rPr lang="fr-FR" sz="3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</a:rPr>
              <a:t>Copula Theory</a:t>
            </a:r>
            <a:endParaRPr lang="fr-FR" sz="36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(Headings)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3" y="1170348"/>
            <a:ext cx="8353833" cy="519607"/>
          </a:xfrm>
        </p:spPr>
        <p:txBody>
          <a:bodyPr>
            <a:normAutofit lnSpcReduction="10000"/>
          </a:bodyPr>
          <a:lstStyle/>
          <a:p>
            <a:r>
              <a:rPr lang="fr-FR" sz="3200" dirty="0" smtClean="0">
                <a:solidFill>
                  <a:srgbClr val="FF0000"/>
                </a:solidFill>
              </a:rPr>
              <a:t>Question : </a:t>
            </a:r>
            <a:r>
              <a:rPr lang="fr-FR" sz="3200" dirty="0" err="1" smtClean="0">
                <a:solidFill>
                  <a:srgbClr val="FF0000"/>
                </a:solidFill>
              </a:rPr>
              <a:t>What</a:t>
            </a:r>
            <a:r>
              <a:rPr lang="fr-FR" sz="3200" dirty="0" smtClean="0">
                <a:solidFill>
                  <a:srgbClr val="FF0000"/>
                </a:solidFill>
              </a:rPr>
              <a:t> </a:t>
            </a:r>
            <a:r>
              <a:rPr lang="fr-FR" sz="3200" dirty="0" err="1" smtClean="0">
                <a:solidFill>
                  <a:srgbClr val="FF0000"/>
                </a:solidFill>
              </a:rPr>
              <a:t>is</a:t>
            </a:r>
            <a:r>
              <a:rPr lang="fr-FR" sz="3200" dirty="0" smtClean="0">
                <a:solidFill>
                  <a:srgbClr val="FF0000"/>
                </a:solidFill>
              </a:rPr>
              <a:t> copula?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4504" y="1707863"/>
                <a:ext cx="8927090" cy="575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800" b="1" dirty="0" smtClean="0"/>
                  <a:t>2. PDF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800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,…,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𝑋𝑛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800" b="1" dirty="0" smtClean="0"/>
                  <a:t>: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4" y="1707863"/>
                <a:ext cx="8927090" cy="575479"/>
              </a:xfrm>
              <a:prstGeom prst="rect">
                <a:avLst/>
              </a:prstGeom>
              <a:blipFill>
                <a:blip r:embed="rId3"/>
                <a:stretch>
                  <a:fillRect l="-1365" b="-294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247233"/>
              </p:ext>
            </p:extLst>
          </p:nvPr>
        </p:nvGraphicFramePr>
        <p:xfrm>
          <a:off x="901700" y="2400079"/>
          <a:ext cx="6484938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31" name="Equation" r:id="rId4" imgW="2933640" imgH="431640" progId="Equation.DSMT4">
                  <p:embed/>
                </p:oleObj>
              </mc:Choice>
              <mc:Fallback>
                <p:oleObj name="Equation" r:id="rId4" imgW="2933640" imgH="43164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01700" y="2400079"/>
                        <a:ext cx="6484938" cy="944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969726" y="2609869"/>
            <a:ext cx="2965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(3-3)</a:t>
            </a:r>
            <a:endParaRPr lang="fr-F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15</a:t>
            </a:fld>
            <a:endParaRPr lang="fr-FR"/>
          </a:p>
        </p:txBody>
      </p:sp>
      <p:sp>
        <p:nvSpPr>
          <p:cNvPr id="17" name="Left Brace 16"/>
          <p:cNvSpPr/>
          <p:nvPr/>
        </p:nvSpPr>
        <p:spPr>
          <a:xfrm rot="16200000">
            <a:off x="4391258" y="1799577"/>
            <a:ext cx="169665" cy="2728802"/>
          </a:xfrm>
          <a:prstGeom prst="leftBrace">
            <a:avLst/>
          </a:prstGeom>
          <a:noFill/>
          <a:ln w="3492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/>
          <p:cNvSpPr txBox="1"/>
          <p:nvPr/>
        </p:nvSpPr>
        <p:spPr>
          <a:xfrm>
            <a:off x="3260171" y="3316190"/>
            <a:ext cx="255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Dependent</a:t>
            </a:r>
            <a:r>
              <a:rPr lang="fr-FR" dirty="0" smtClean="0">
                <a:solidFill>
                  <a:srgbClr val="FF0000"/>
                </a:solidFill>
              </a:rPr>
              <a:t> component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5868898" y="2261827"/>
            <a:ext cx="1457060" cy="1350060"/>
          </a:xfrm>
          <a:prstGeom prst="ellipse">
            <a:avLst/>
          </a:prstGeom>
          <a:noFill/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6301286" y="3659895"/>
            <a:ext cx="2521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Independent component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114710"/>
              </p:ext>
            </p:extLst>
          </p:nvPr>
        </p:nvGraphicFramePr>
        <p:xfrm>
          <a:off x="2092515" y="4290953"/>
          <a:ext cx="3571875" cy="102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32" name="Equation" r:id="rId6" imgW="1752480" imgH="469800" progId="Equation.DSMT4">
                  <p:embed/>
                </p:oleObj>
              </mc:Choice>
              <mc:Fallback>
                <p:oleObj name="Equation" r:id="rId6" imgW="1752480" imgH="46980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92515" y="4290953"/>
                        <a:ext cx="3571875" cy="1027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965378" y="4562591"/>
            <a:ext cx="2965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(3-4)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59004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6534" y="412206"/>
            <a:ext cx="6929194" cy="503225"/>
          </a:xfrm>
        </p:spPr>
        <p:txBody>
          <a:bodyPr>
            <a:noAutofit/>
          </a:bodyPr>
          <a:lstStyle/>
          <a:p>
            <a:pPr>
              <a:tabLst>
                <a:tab pos="0" algn="ctr"/>
              </a:tabLst>
            </a:pPr>
            <a:r>
              <a:rPr lang="fr-FR" sz="3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</a:rPr>
              <a:t>Copula Theory</a:t>
            </a:r>
            <a:endParaRPr lang="fr-FR" sz="36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(Headings)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3" y="1118096"/>
            <a:ext cx="8889677" cy="519607"/>
          </a:xfrm>
        </p:spPr>
        <p:txBody>
          <a:bodyPr>
            <a:normAutofit lnSpcReduction="10000"/>
          </a:bodyPr>
          <a:lstStyle/>
          <a:p>
            <a:r>
              <a:rPr lang="fr-FR" sz="3200" dirty="0" smtClean="0">
                <a:solidFill>
                  <a:srgbClr val="FF0000"/>
                </a:solidFill>
              </a:rPr>
              <a:t>Question : </a:t>
            </a:r>
            <a:r>
              <a:rPr lang="fr-FR" sz="3200" dirty="0" err="1" smtClean="0">
                <a:solidFill>
                  <a:srgbClr val="FF0000"/>
                </a:solidFill>
              </a:rPr>
              <a:t>why</a:t>
            </a:r>
            <a:r>
              <a:rPr lang="fr-FR" sz="3200" dirty="0" smtClean="0">
                <a:solidFill>
                  <a:srgbClr val="FF0000"/>
                </a:solidFill>
              </a:rPr>
              <a:t> copula?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504" y="1509742"/>
            <a:ext cx="8927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b="1" dirty="0"/>
              <a:t>3</a:t>
            </a:r>
            <a:r>
              <a:rPr lang="fr-FR" sz="2800" b="1" dirty="0" smtClean="0"/>
              <a:t>. </a:t>
            </a:r>
            <a:r>
              <a:rPr lang="fr-FR" sz="2800" b="1" dirty="0" err="1" smtClean="0"/>
              <a:t>Receiver</a:t>
            </a:r>
            <a:r>
              <a:rPr lang="fr-FR" sz="2800" b="1" dirty="0" smtClean="0"/>
              <a:t>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7977707"/>
              </p:ext>
            </p:extLst>
          </p:nvPr>
        </p:nvGraphicFramePr>
        <p:xfrm>
          <a:off x="2984500" y="2406650"/>
          <a:ext cx="229711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39" name="Equation" r:id="rId3" imgW="1041120" imgH="215640" progId="Equation.DSMT4">
                  <p:embed/>
                </p:oleObj>
              </mc:Choice>
              <mc:Fallback>
                <p:oleObj name="Equation" r:id="rId3" imgW="1041120" imgH="21564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4500" y="2406650"/>
                        <a:ext cx="229711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956663" y="2382031"/>
            <a:ext cx="2965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(3-5)</a:t>
            </a:r>
            <a:endParaRPr lang="fr-F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3210" y="2791270"/>
                <a:ext cx="888967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altLang="zh-CN" sz="2800" dirty="0" smtClean="0"/>
                  <a:t>	        ----  </a:t>
                </a:r>
                <a:r>
                  <a:rPr lang="fr-FR" altLang="zh-CN" sz="2800" dirty="0" err="1" smtClean="0"/>
                  <a:t>vector</a:t>
                </a:r>
                <a:r>
                  <a:rPr lang="fr-FR" altLang="zh-CN" sz="2800" dirty="0" smtClean="0"/>
                  <a:t> </a:t>
                </a:r>
                <a:r>
                  <a:rPr lang="fr-FR" altLang="zh-CN" sz="2800" dirty="0" err="1" smtClean="0"/>
                  <a:t>containing</a:t>
                </a:r>
                <a:r>
                  <a:rPr lang="fr-FR" altLang="zh-CN" sz="2800" dirty="0" smtClean="0"/>
                  <a:t> </a:t>
                </a:r>
                <a:r>
                  <a:rPr lang="fr-FR" altLang="zh-CN" sz="2800" dirty="0" err="1" smtClean="0"/>
                  <a:t>repeated</a:t>
                </a:r>
                <a:r>
                  <a:rPr lang="fr-FR" altLang="zh-CN" sz="2800" dirty="0" smtClean="0"/>
                  <a:t> </a:t>
                </a:r>
                <a:r>
                  <a:rPr lang="fr-FR" altLang="zh-CN" sz="2800" dirty="0" err="1" smtClean="0"/>
                  <a:t>samples</a:t>
                </a:r>
                <a:r>
                  <a:rPr lang="fr-FR" altLang="zh-CN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fr-FR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</m:t>
                    </m:r>
                  </m:oMath>
                </a14:m>
                <a:r>
                  <a:rPr lang="fr-FR" sz="2800" dirty="0" smtClean="0"/>
                  <a:t>, </a:t>
                </a:r>
              </a:p>
              <a:p>
                <a:pPr algn="just"/>
                <a:r>
                  <a:rPr lang="fr-FR" sz="2800" dirty="0"/>
                  <a:t>	</a:t>
                </a:r>
                <a:r>
                  <a:rPr lang="fr-FR" sz="2800" dirty="0" smtClean="0"/>
                  <a:t>        ----  </a:t>
                </a:r>
                <a:r>
                  <a:rPr lang="fr-FR" sz="2800" dirty="0" err="1" smtClean="0"/>
                  <a:t>interference</a:t>
                </a:r>
                <a:r>
                  <a:rPr lang="fr-FR" sz="2800" dirty="0"/>
                  <a:t> </a:t>
                </a:r>
                <a:r>
                  <a:rPr lang="fr-FR" sz="2800" dirty="0" err="1" smtClean="0"/>
                  <a:t>vector</a:t>
                </a:r>
                <a:r>
                  <a:rPr lang="fr-FR" sz="2800" dirty="0" smtClean="0"/>
                  <a:t>.</a:t>
                </a:r>
                <a:endParaRPr lang="fr-FR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10" y="2791270"/>
                <a:ext cx="8889677" cy="954107"/>
              </a:xfrm>
              <a:prstGeom prst="rect">
                <a:avLst/>
              </a:prstGeom>
              <a:blipFill>
                <a:blip r:embed="rId5"/>
                <a:stretch>
                  <a:fillRect t="-6410" b="-179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84169" y="3657388"/>
            <a:ext cx="8889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altLang="zh-CN" sz="2800" dirty="0" smtClean="0"/>
              <a:t>	Log </a:t>
            </a:r>
            <a:r>
              <a:rPr lang="fr-FR" altLang="zh-CN" sz="2800" dirty="0" err="1" smtClean="0"/>
              <a:t>likelihood</a:t>
            </a:r>
            <a:r>
              <a:rPr lang="fr-FR" altLang="zh-CN" sz="2800" dirty="0" smtClean="0"/>
              <a:t> ratio (</a:t>
            </a:r>
            <a:r>
              <a:rPr lang="fr-FR" altLang="zh-CN" sz="2800" b="1" dirty="0" smtClean="0"/>
              <a:t>LLR</a:t>
            </a:r>
            <a:r>
              <a:rPr lang="fr-FR" altLang="zh-CN" sz="2800" dirty="0" smtClean="0"/>
              <a:t>) </a:t>
            </a:r>
            <a:r>
              <a:rPr lang="fr-FR" altLang="zh-CN" sz="2800" dirty="0" err="1" smtClean="0"/>
              <a:t>will</a:t>
            </a:r>
            <a:r>
              <a:rPr lang="fr-FR" altLang="zh-CN" sz="2800" dirty="0" smtClean="0"/>
              <a:t> </a:t>
            </a:r>
            <a:r>
              <a:rPr lang="fr-FR" altLang="zh-CN" sz="2800" dirty="0" err="1" smtClean="0"/>
              <a:t>be</a:t>
            </a:r>
            <a:r>
              <a:rPr lang="fr-FR" altLang="zh-CN" sz="2800" dirty="0" smtClean="0"/>
              <a:t>:</a:t>
            </a:r>
            <a:endParaRPr lang="fr-FR" sz="28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344338"/>
              </p:ext>
            </p:extLst>
          </p:nvPr>
        </p:nvGraphicFramePr>
        <p:xfrm>
          <a:off x="1998663" y="4075113"/>
          <a:ext cx="5159375" cy="210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40" name="Equation" r:id="rId6" imgW="3301920" imgH="1041120" progId="Equation.DSMT4">
                  <p:embed/>
                </p:oleObj>
              </mc:Choice>
              <mc:Fallback>
                <p:oleObj name="Equation" r:id="rId6" imgW="3301920" imgH="104112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98663" y="4075113"/>
                        <a:ext cx="5159375" cy="210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974482" y="5317353"/>
            <a:ext cx="2965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(3-6)</a:t>
            </a:r>
            <a:endParaRPr lang="fr-F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62846" y="6148043"/>
                <a:ext cx="4725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altLang="zh-CN" sz="2800" dirty="0" err="1" smtClean="0"/>
                  <a:t>where</a:t>
                </a:r>
                <a:r>
                  <a:rPr lang="fr-FR" altLang="zh-CN" sz="2800" dirty="0" smtClean="0"/>
                  <a:t> </a:t>
                </a:r>
                <a14:m>
                  <m:oMath xmlns:m="http://schemas.openxmlformats.org/officeDocument/2006/math">
                    <m:r>
                      <a:rPr lang="fr-FR" altLang="zh-CN" sz="28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altLang="zh-CN" sz="2800" dirty="0" err="1" smtClean="0"/>
                  <a:t>is</a:t>
                </a:r>
                <a:r>
                  <a:rPr lang="fr-FR" altLang="zh-CN" sz="2800" dirty="0" smtClean="0"/>
                  <a:t> the joint </a:t>
                </a:r>
                <a:r>
                  <a:rPr lang="fr-FR" altLang="zh-CN" sz="2800" b="1" dirty="0" smtClean="0"/>
                  <a:t>PDF</a:t>
                </a:r>
                <a:r>
                  <a:rPr lang="fr-FR" altLang="zh-CN" sz="2800" dirty="0" smtClean="0"/>
                  <a:t> of       </a:t>
                </a:r>
                <a14:m>
                  <m:oMath xmlns:m="http://schemas.openxmlformats.org/officeDocument/2006/math">
                    <m:r>
                      <a:rPr lang="fr-FR" altLang="zh-CN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fr-FR" altLang="zh-CN" sz="2800" dirty="0" smtClean="0"/>
                  <a:t> </a:t>
                </a:r>
                <a:endParaRPr lang="fr-FR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46" y="6148043"/>
                <a:ext cx="4725032" cy="523220"/>
              </a:xfrm>
              <a:prstGeom prst="rect">
                <a:avLst/>
              </a:prstGeom>
              <a:blipFill>
                <a:blip r:embed="rId8"/>
                <a:stretch>
                  <a:fillRect l="-2710" t="-11765" b="-341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23210" y="1913645"/>
            <a:ext cx="9020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altLang="zh-CN" sz="2800" dirty="0" smtClean="0"/>
              <a:t>	In a BPSK system, the </a:t>
            </a:r>
            <a:r>
              <a:rPr lang="fr-FR" altLang="zh-CN" sz="2800" dirty="0" err="1" smtClean="0"/>
              <a:t>received</a:t>
            </a:r>
            <a:r>
              <a:rPr lang="fr-FR" altLang="zh-CN" sz="2800" dirty="0" smtClean="0"/>
              <a:t> signal </a:t>
            </a:r>
            <a:r>
              <a:rPr lang="fr-FR" altLang="zh-CN" sz="2800" dirty="0" err="1" smtClean="0"/>
              <a:t>is</a:t>
            </a:r>
            <a:r>
              <a:rPr lang="fr-FR" altLang="zh-CN" sz="2800" dirty="0" smtClean="0"/>
              <a:t>:</a:t>
            </a:r>
            <a:endParaRPr lang="fr-FR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955557"/>
              </p:ext>
            </p:extLst>
          </p:nvPr>
        </p:nvGraphicFramePr>
        <p:xfrm>
          <a:off x="654050" y="2770188"/>
          <a:ext cx="5889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41" name="Equation" r:id="rId9" imgW="266400" imgH="215640" progId="Equation.DSMT4">
                  <p:embed/>
                </p:oleObj>
              </mc:Choice>
              <mc:Fallback>
                <p:oleObj name="Equation" r:id="rId9" imgW="266400" imgH="21564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4050" y="2770188"/>
                        <a:ext cx="5889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986398"/>
              </p:ext>
            </p:extLst>
          </p:nvPr>
        </p:nvGraphicFramePr>
        <p:xfrm>
          <a:off x="655638" y="3227388"/>
          <a:ext cx="61595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42" name="Equation" r:id="rId11" imgW="279360" imgH="215640" progId="Equation.DSMT4">
                  <p:embed/>
                </p:oleObj>
              </mc:Choice>
              <mc:Fallback>
                <p:oleObj name="Equation" r:id="rId11" imgW="279360" imgH="21564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5638" y="3227388"/>
                        <a:ext cx="61595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884152"/>
              </p:ext>
            </p:extLst>
          </p:nvPr>
        </p:nvGraphicFramePr>
        <p:xfrm>
          <a:off x="4415294" y="6148043"/>
          <a:ext cx="560388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43" name="Equation" r:id="rId13" imgW="253800" imgH="215640" progId="Equation.DSMT4">
                  <p:embed/>
                </p:oleObj>
              </mc:Choice>
              <mc:Fallback>
                <p:oleObj name="Equation" r:id="rId13" imgW="253800" imgH="215640" progId="Equation.DSMT4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15294" y="6148043"/>
                        <a:ext cx="560388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186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6534" y="412206"/>
            <a:ext cx="6929194" cy="503225"/>
          </a:xfrm>
        </p:spPr>
        <p:txBody>
          <a:bodyPr>
            <a:noAutofit/>
          </a:bodyPr>
          <a:lstStyle/>
          <a:p>
            <a:pPr>
              <a:tabLst>
                <a:tab pos="0" algn="ctr"/>
              </a:tabLst>
            </a:pPr>
            <a:r>
              <a:rPr lang="fr-FR" sz="3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</a:rPr>
              <a:t>Copula Theory</a:t>
            </a:r>
            <a:endParaRPr lang="fr-FR" sz="36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(Headings)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3" y="1118096"/>
            <a:ext cx="8889677" cy="519607"/>
          </a:xfrm>
        </p:spPr>
        <p:txBody>
          <a:bodyPr>
            <a:normAutofit fontScale="92500"/>
          </a:bodyPr>
          <a:lstStyle/>
          <a:p>
            <a:r>
              <a:rPr lang="fr-FR" sz="3200" dirty="0" smtClean="0">
                <a:solidFill>
                  <a:srgbClr val="FF0000"/>
                </a:solidFill>
              </a:rPr>
              <a:t>Question : Relation </a:t>
            </a:r>
            <a:r>
              <a:rPr lang="fr-FR" sz="3200" dirty="0" err="1" smtClean="0">
                <a:solidFill>
                  <a:srgbClr val="FF0000"/>
                </a:solidFill>
              </a:rPr>
              <a:t>between</a:t>
            </a:r>
            <a:r>
              <a:rPr lang="fr-FR" sz="3200" dirty="0" smtClean="0">
                <a:solidFill>
                  <a:srgbClr val="FF0000"/>
                </a:solidFill>
              </a:rPr>
              <a:t> copula</a:t>
            </a:r>
            <a:r>
              <a:rPr lang="fr-FR" sz="3200" dirty="0">
                <a:solidFill>
                  <a:srgbClr val="FF0000"/>
                </a:solidFill>
              </a:rPr>
              <a:t> </a:t>
            </a:r>
            <a:r>
              <a:rPr lang="fr-FR" sz="3200" dirty="0" smtClean="0">
                <a:solidFill>
                  <a:srgbClr val="FF0000"/>
                </a:solidFill>
              </a:rPr>
              <a:t>and </a:t>
            </a:r>
            <a:r>
              <a:rPr lang="fr-FR" sz="3200" dirty="0" err="1" smtClean="0">
                <a:solidFill>
                  <a:srgbClr val="FF0000"/>
                </a:solidFill>
              </a:rPr>
              <a:t>our</a:t>
            </a:r>
            <a:r>
              <a:rPr lang="fr-FR" sz="3200" dirty="0" smtClean="0">
                <a:solidFill>
                  <a:srgbClr val="FF0000"/>
                </a:solidFill>
              </a:rPr>
              <a:t> </a:t>
            </a:r>
            <a:r>
              <a:rPr lang="fr-FR" sz="3200" dirty="0" err="1" smtClean="0">
                <a:solidFill>
                  <a:srgbClr val="FF0000"/>
                </a:solidFill>
              </a:rPr>
              <a:t>research</a:t>
            </a:r>
            <a:endParaRPr lang="fr-FR" sz="3200" dirty="0" smtClean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98790" y="2983502"/>
            <a:ext cx="2965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(3-7)</a:t>
            </a:r>
            <a:endParaRPr lang="fr-FR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15940" y="2072633"/>
            <a:ext cx="8785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altLang="zh-CN" sz="2800" dirty="0"/>
              <a:t> </a:t>
            </a:r>
            <a:r>
              <a:rPr lang="fr-FR" altLang="zh-CN" sz="2800" dirty="0" smtClean="0"/>
              <a:t> </a:t>
            </a:r>
            <a:r>
              <a:rPr lang="fr-FR" altLang="zh-CN" sz="2800" dirty="0" err="1" smtClean="0"/>
              <a:t>Hence</a:t>
            </a:r>
            <a:r>
              <a:rPr lang="fr-FR" altLang="zh-CN" sz="2800" dirty="0" smtClean="0"/>
              <a:t>, the LLR </a:t>
            </a:r>
            <a:r>
              <a:rPr lang="fr-FR" altLang="zh-CN" sz="2800" dirty="0" err="1" smtClean="0"/>
              <a:t>becomes</a:t>
            </a:r>
            <a:r>
              <a:rPr lang="fr-FR" altLang="zh-CN" sz="2800" dirty="0" smtClean="0"/>
              <a:t>:</a:t>
            </a:r>
            <a:endParaRPr lang="fr-FR" sz="2800" dirty="0"/>
          </a:p>
        </p:txBody>
      </p:sp>
      <p:sp>
        <p:nvSpPr>
          <p:cNvPr id="10" name="Left Brace 9"/>
          <p:cNvSpPr/>
          <p:nvPr/>
        </p:nvSpPr>
        <p:spPr>
          <a:xfrm rot="16200000">
            <a:off x="2693914" y="2060593"/>
            <a:ext cx="417350" cy="3513002"/>
          </a:xfrm>
          <a:prstGeom prst="leftBrace">
            <a:avLst/>
          </a:prstGeom>
          <a:noFill/>
          <a:ln w="3492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1762583" y="4416713"/>
            <a:ext cx="232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Dependent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err="1" smtClean="0">
                <a:solidFill>
                  <a:srgbClr val="FF0000"/>
                </a:solidFill>
              </a:rPr>
              <a:t>strcuture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7089" y="4443658"/>
            <a:ext cx="2521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Independent structure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024" y="1570702"/>
            <a:ext cx="8927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b="1" dirty="0"/>
              <a:t>3</a:t>
            </a:r>
            <a:r>
              <a:rPr lang="fr-FR" sz="2800" b="1" dirty="0" smtClean="0"/>
              <a:t>. </a:t>
            </a:r>
            <a:r>
              <a:rPr lang="fr-FR" sz="2800" b="1" dirty="0" err="1" smtClean="0"/>
              <a:t>Receiver</a:t>
            </a:r>
            <a:r>
              <a:rPr lang="fr-FR" sz="2800" b="1" dirty="0" smtClean="0"/>
              <a:t>: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876690"/>
              </p:ext>
            </p:extLst>
          </p:nvPr>
        </p:nvGraphicFramePr>
        <p:xfrm>
          <a:off x="439059" y="2608263"/>
          <a:ext cx="7191828" cy="113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1" name="Equation" r:id="rId3" imgW="4356000" imgH="558720" progId="Equation.DSMT4">
                  <p:embed/>
                </p:oleObj>
              </mc:Choice>
              <mc:Fallback>
                <p:oleObj name="Equation" r:id="rId3" imgW="4356000" imgH="55872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9059" y="2608263"/>
                        <a:ext cx="7191828" cy="1131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Left Brace 16"/>
          <p:cNvSpPr/>
          <p:nvPr/>
        </p:nvSpPr>
        <p:spPr>
          <a:xfrm rot="16200000">
            <a:off x="6010616" y="2361953"/>
            <a:ext cx="344943" cy="2895602"/>
          </a:xfrm>
          <a:prstGeom prst="leftBrace">
            <a:avLst/>
          </a:prstGeom>
          <a:noFill/>
          <a:ln w="3492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534789"/>
              </p:ext>
            </p:extLst>
          </p:nvPr>
        </p:nvGraphicFramePr>
        <p:xfrm>
          <a:off x="2651354" y="4043138"/>
          <a:ext cx="754062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2" name="Equation" r:id="rId5" imgW="431640" imgH="253800" progId="Equation.DSMT4">
                  <p:embed/>
                </p:oleObj>
              </mc:Choice>
              <mc:Fallback>
                <p:oleObj name="Equation" r:id="rId5" imgW="431640" imgH="25380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51354" y="4043138"/>
                        <a:ext cx="754062" cy="515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861645"/>
              </p:ext>
            </p:extLst>
          </p:nvPr>
        </p:nvGraphicFramePr>
        <p:xfrm>
          <a:off x="6002338" y="4043138"/>
          <a:ext cx="798512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3" name="Equation" r:id="rId7" imgW="457200" imgH="253800" progId="Equation.DSMT4">
                  <p:embed/>
                </p:oleObj>
              </mc:Choice>
              <mc:Fallback>
                <p:oleObj name="Equation" r:id="rId7" imgW="457200" imgH="253800" progId="Equation.DSMT4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02338" y="4043138"/>
                        <a:ext cx="798512" cy="515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Arrow Connector 21"/>
          <p:cNvCxnSpPr/>
          <p:nvPr/>
        </p:nvCxnSpPr>
        <p:spPr>
          <a:xfrm flipH="1">
            <a:off x="2265159" y="4763531"/>
            <a:ext cx="183109" cy="7136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914742" y="547714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tricky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774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6534" y="412206"/>
            <a:ext cx="6929194" cy="503225"/>
          </a:xfrm>
        </p:spPr>
        <p:txBody>
          <a:bodyPr>
            <a:noAutofit/>
          </a:bodyPr>
          <a:lstStyle/>
          <a:p>
            <a:pPr>
              <a:tabLst>
                <a:tab pos="0" algn="ctr"/>
              </a:tabLst>
            </a:pPr>
            <a:r>
              <a:rPr lang="fr-FR" sz="3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</a:rPr>
              <a:t>Copula Theory</a:t>
            </a:r>
            <a:endParaRPr lang="fr-FR" sz="36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(Headings)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024" y="1037301"/>
            <a:ext cx="8927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b="1" dirty="0"/>
              <a:t>4</a:t>
            </a:r>
            <a:r>
              <a:rPr lang="fr-FR" sz="2800" b="1" dirty="0" smtClean="0"/>
              <a:t>. </a:t>
            </a:r>
            <a:r>
              <a:rPr lang="fr-FR" sz="2800" b="1" dirty="0" err="1" smtClean="0"/>
              <a:t>Elliptical</a:t>
            </a:r>
            <a:r>
              <a:rPr lang="fr-FR" sz="2800" b="1" dirty="0" smtClean="0"/>
              <a:t> copula: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18</a:t>
            </a:fld>
            <a:endParaRPr lang="fr-FR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0250135"/>
              </p:ext>
            </p:extLst>
          </p:nvPr>
        </p:nvGraphicFramePr>
        <p:xfrm>
          <a:off x="1541917" y="1521052"/>
          <a:ext cx="5370512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32" name="Equation" r:id="rId3" imgW="2514600" imgH="279360" progId="Equation.DSMT4">
                  <p:embed/>
                </p:oleObj>
              </mc:Choice>
              <mc:Fallback>
                <p:oleObj name="Equation" r:id="rId3" imgW="2514600" imgH="27936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1917" y="1521052"/>
                        <a:ext cx="5370512" cy="611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5862529" y="1564331"/>
            <a:ext cx="2965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(3-8)</a:t>
            </a:r>
            <a:endParaRPr lang="fr-FR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215940" y="2011402"/>
            <a:ext cx="8785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altLang="zh-CN" sz="2800" dirty="0"/>
              <a:t> </a:t>
            </a:r>
            <a:r>
              <a:rPr lang="fr-FR" altLang="zh-CN" sz="2800" dirty="0" smtClean="0"/>
              <a:t> </a:t>
            </a:r>
            <a:r>
              <a:rPr lang="fr-FR" altLang="zh-CN" sz="2800" i="1" dirty="0" smtClean="0"/>
              <a:t>F</a:t>
            </a:r>
            <a:r>
              <a:rPr lang="fr-FR" altLang="zh-CN" sz="2800" dirty="0" smtClean="0"/>
              <a:t> </a:t>
            </a:r>
            <a:r>
              <a:rPr lang="fr-FR" altLang="zh-CN" sz="2800" dirty="0" err="1" smtClean="0"/>
              <a:t>is</a:t>
            </a:r>
            <a:r>
              <a:rPr lang="fr-FR" altLang="zh-CN" sz="2800" dirty="0" smtClean="0"/>
              <a:t> </a:t>
            </a:r>
            <a:r>
              <a:rPr lang="fr-FR" altLang="zh-CN" sz="2800" dirty="0" err="1" smtClean="0"/>
              <a:t>elliptically</a:t>
            </a:r>
            <a:r>
              <a:rPr lang="fr-FR" altLang="zh-CN" sz="2800" dirty="0" smtClean="0"/>
              <a:t> </a:t>
            </a:r>
            <a:r>
              <a:rPr lang="fr-FR" altLang="zh-CN" sz="2800" dirty="0" err="1" smtClean="0"/>
              <a:t>distributed</a:t>
            </a:r>
            <a:r>
              <a:rPr lang="fr-FR" altLang="zh-CN" sz="2800" dirty="0" smtClean="0"/>
              <a:t>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5940" y="4717863"/>
            <a:ext cx="8785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dirty="0" smtClean="0"/>
              <a:t>  2. </a:t>
            </a:r>
            <a:r>
              <a:rPr lang="fr-FR" sz="2800" b="1" dirty="0" err="1" smtClean="0"/>
              <a:t>Student</a:t>
            </a:r>
            <a:r>
              <a:rPr lang="fr-FR" sz="2800" b="1" dirty="0" smtClean="0"/>
              <a:t> t</a:t>
            </a:r>
            <a:r>
              <a:rPr lang="fr-FR" sz="2800" dirty="0" smtClean="0"/>
              <a:t>                               , </a:t>
            </a:r>
            <a:r>
              <a:rPr lang="fr-FR" sz="2800" i="1" dirty="0" smtClean="0"/>
              <a:t>v</a:t>
            </a:r>
            <a:r>
              <a:rPr lang="fr-FR" sz="2800" dirty="0" smtClean="0"/>
              <a:t> ---- the </a:t>
            </a:r>
            <a:r>
              <a:rPr lang="fr-FR" sz="2800" dirty="0" err="1" smtClean="0"/>
              <a:t>degree</a:t>
            </a:r>
            <a:r>
              <a:rPr lang="fr-FR" sz="2800" dirty="0" smtClean="0"/>
              <a:t> of </a:t>
            </a:r>
            <a:r>
              <a:rPr lang="fr-FR" sz="2800" dirty="0" err="1" smtClean="0"/>
              <a:t>freedom</a:t>
            </a:r>
            <a:endParaRPr lang="fr-FR" sz="28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862529" y="2547123"/>
            <a:ext cx="2965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(3-9)</a:t>
            </a:r>
            <a:endParaRPr lang="fr-FR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215940" y="3069761"/>
            <a:ext cx="8785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dirty="0" smtClean="0"/>
              <a:t>        ---- </a:t>
            </a:r>
            <a:r>
              <a:rPr lang="fr-FR" sz="2800" dirty="0" err="1" smtClean="0"/>
              <a:t>uniformly</a:t>
            </a:r>
            <a:r>
              <a:rPr lang="fr-FR" sz="2800" dirty="0" smtClean="0"/>
              <a:t> </a:t>
            </a:r>
            <a:r>
              <a:rPr lang="fr-FR" sz="2800" dirty="0" err="1" smtClean="0"/>
              <a:t>distributed</a:t>
            </a:r>
            <a:r>
              <a:rPr lang="fr-FR" sz="2800" dirty="0" smtClean="0"/>
              <a:t> on unit </a:t>
            </a:r>
            <a:r>
              <a:rPr lang="fr-FR" sz="2800" dirty="0" err="1" smtClean="0"/>
              <a:t>sphere</a:t>
            </a:r>
            <a:endParaRPr lang="fr-FR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215940" y="3526961"/>
            <a:ext cx="8785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dirty="0" smtClean="0"/>
              <a:t>        ----</a:t>
            </a:r>
            <a:endParaRPr lang="fr-FR" sz="2800" dirty="0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892040"/>
              </p:ext>
            </p:extLst>
          </p:nvPr>
        </p:nvGraphicFramePr>
        <p:xfrm>
          <a:off x="509588" y="3579809"/>
          <a:ext cx="4159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33" name="Equation" r:id="rId5" imgW="152280" imgH="164880" progId="Equation.DSMT4">
                  <p:embed/>
                </p:oleObj>
              </mc:Choice>
              <mc:Fallback>
                <p:oleObj name="Equation" r:id="rId5" imgW="152280" imgH="164880" progId="Equation.DSMT4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9588" y="3579809"/>
                        <a:ext cx="4159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6239010"/>
              </p:ext>
            </p:extLst>
          </p:nvPr>
        </p:nvGraphicFramePr>
        <p:xfrm>
          <a:off x="514124" y="3022841"/>
          <a:ext cx="449262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34" name="Equation" r:id="rId7" imgW="164880" imgH="215640" progId="Equation.DSMT4">
                  <p:embed/>
                </p:oleObj>
              </mc:Choice>
              <mc:Fallback>
                <p:oleObj name="Equation" r:id="rId7" imgW="164880" imgH="215640" progId="Equation.DSMT4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4124" y="3022841"/>
                        <a:ext cx="449262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226823" y="4119149"/>
            <a:ext cx="8785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dirty="0" smtClean="0"/>
              <a:t>  1. </a:t>
            </a:r>
            <a:r>
              <a:rPr lang="fr-FR" sz="2800" dirty="0" err="1" smtClean="0"/>
              <a:t>Gaussian</a:t>
            </a:r>
            <a:r>
              <a:rPr lang="fr-FR" sz="2800" dirty="0" smtClean="0"/>
              <a:t>   </a:t>
            </a:r>
            <a:endParaRPr lang="fr-FR" sz="2800" dirty="0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2001"/>
              </p:ext>
            </p:extLst>
          </p:nvPr>
        </p:nvGraphicFramePr>
        <p:xfrm>
          <a:off x="2808515" y="2499282"/>
          <a:ext cx="2283506" cy="58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35" name="Equation" r:id="rId9" imgW="838080" imgH="215640" progId="Equation.DSMT4">
                  <p:embed/>
                </p:oleObj>
              </mc:Choice>
              <mc:Fallback>
                <p:oleObj name="Equation" r:id="rId9" imgW="838080" imgH="215640" progId="Equation.DSMT4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08515" y="2499282"/>
                        <a:ext cx="2283506" cy="58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401563"/>
              </p:ext>
            </p:extLst>
          </p:nvPr>
        </p:nvGraphicFramePr>
        <p:xfrm>
          <a:off x="2229986" y="4059482"/>
          <a:ext cx="1090157" cy="63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36" name="Equation" r:id="rId11" imgW="495000" imgH="291960" progId="Equation.DSMT4">
                  <p:embed/>
                </p:oleObj>
              </mc:Choice>
              <mc:Fallback>
                <p:oleObj name="Equation" r:id="rId11" imgW="495000" imgH="291960" progId="Equation.DSMT4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29986" y="4059482"/>
                        <a:ext cx="1090157" cy="636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164278"/>
              </p:ext>
            </p:extLst>
          </p:nvPr>
        </p:nvGraphicFramePr>
        <p:xfrm>
          <a:off x="2255837" y="4565876"/>
          <a:ext cx="2501219" cy="799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37" name="Equation" r:id="rId13" imgW="1180800" imgH="380880" progId="Equation.DSMT4">
                  <p:embed/>
                </p:oleObj>
              </mc:Choice>
              <mc:Fallback>
                <p:oleObj name="Equation" r:id="rId13" imgW="1180800" imgH="380880" progId="Equation.DSMT4">
                  <p:embed/>
                  <p:pic>
                    <p:nvPicPr>
                      <p:cNvPr id="32" name="Object 3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55837" y="4565876"/>
                        <a:ext cx="2501219" cy="799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368340" y="5294804"/>
            <a:ext cx="8785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dirty="0" smtClean="0"/>
              <a:t>3. </a:t>
            </a:r>
            <a:r>
              <a:rPr lang="fr-FR" sz="2800" dirty="0" err="1" smtClean="0"/>
              <a:t>Sub-Gaussian</a:t>
            </a:r>
            <a:r>
              <a:rPr lang="fr-FR" sz="2800" dirty="0" smtClean="0"/>
              <a:t>                       ,  </a:t>
            </a:r>
            <a:r>
              <a:rPr lang="fr-FR" sz="2800" i="1" dirty="0" smtClean="0"/>
              <a:t>A</a:t>
            </a:r>
            <a:r>
              <a:rPr lang="fr-FR" sz="2800" dirty="0" smtClean="0"/>
              <a:t> ---- </a:t>
            </a:r>
            <a:r>
              <a:rPr lang="fr-FR" sz="2800" dirty="0" err="1" smtClean="0"/>
              <a:t>skewed</a:t>
            </a:r>
            <a:r>
              <a:rPr lang="fr-FR" sz="2800" dirty="0" smtClean="0"/>
              <a:t> </a:t>
            </a:r>
            <a:r>
              <a:rPr lang="el-GR" sz="2800" dirty="0" smtClean="0"/>
              <a:t>α</a:t>
            </a:r>
            <a:r>
              <a:rPr lang="fr-FR" sz="2800" dirty="0" smtClean="0"/>
              <a:t>-stable   </a:t>
            </a:r>
            <a:endParaRPr lang="fr-FR" sz="280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051317"/>
              </p:ext>
            </p:extLst>
          </p:nvPr>
        </p:nvGraphicFramePr>
        <p:xfrm>
          <a:off x="2938462" y="5289550"/>
          <a:ext cx="150495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38" name="Equation" r:id="rId15" imgW="711000" imgH="291960" progId="Equation.DSMT4">
                  <p:embed/>
                </p:oleObj>
              </mc:Choice>
              <mc:Fallback>
                <p:oleObj name="Equation" r:id="rId15" imgW="711000" imgH="291960" progId="Equation.DSMT4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938462" y="5289550"/>
                        <a:ext cx="1504950" cy="612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4904800"/>
              </p:ext>
            </p:extLst>
          </p:nvPr>
        </p:nvGraphicFramePr>
        <p:xfrm>
          <a:off x="1503359" y="3500662"/>
          <a:ext cx="16287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39" name="Equation" r:id="rId17" imgW="596880" imgH="215640" progId="Equation.DSMT4">
                  <p:embed/>
                </p:oleObj>
              </mc:Choice>
              <mc:Fallback>
                <p:oleObj name="Equation" r:id="rId17" imgW="596880" imgH="215640" progId="Equation.DSMT4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03359" y="3500662"/>
                        <a:ext cx="1628775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128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083773" y="1282145"/>
            <a:ext cx="6060227" cy="25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0147" tIns="40074" rIns="80147" bIns="40074">
            <a:spAutoFit/>
          </a:bodyPr>
          <a:lstStyle>
            <a:lvl1pPr marL="350838" indent="-350838" defTabSz="8016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0888" indent="-350838" defTabSz="8016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2525" indent="-350838" defTabSz="8016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52575" indent="-350838" defTabSz="8016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54213" indent="-350838" defTabSz="8016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11413" indent="-350838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8613" indent="-350838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25813" indent="-350838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83013" indent="-350838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20000"/>
              </a:spcBef>
              <a:buFontTx/>
              <a:buAutoNum type="arabicPeriod"/>
            </a:pPr>
            <a:r>
              <a:rPr lang="fr-FR" altLang="fr-FR" sz="3600" dirty="0" smtClean="0"/>
              <a:t> </a:t>
            </a:r>
            <a:r>
              <a:rPr lang="fr-FR" altLang="fr-FR" sz="3400" dirty="0" err="1" smtClean="0"/>
              <a:t>Modeling</a:t>
            </a:r>
            <a:r>
              <a:rPr lang="fr-FR" altLang="zh-CN" sz="3400" dirty="0" smtClean="0"/>
              <a:t> of </a:t>
            </a:r>
            <a:r>
              <a:rPr lang="fr-FR" altLang="zh-CN" sz="3400" dirty="0" err="1" smtClean="0"/>
              <a:t>Interference</a:t>
            </a:r>
            <a:endParaRPr lang="fr-FR" altLang="fr-FR" sz="3400" dirty="0" smtClean="0"/>
          </a:p>
          <a:p>
            <a:pPr eaLnBrk="0" hangingPunct="0">
              <a:spcBef>
                <a:spcPct val="20000"/>
              </a:spcBef>
              <a:buFontTx/>
              <a:buAutoNum type="arabicPeriod"/>
            </a:pPr>
            <a:r>
              <a:rPr lang="fr-FR" altLang="zh-CN" sz="3400" dirty="0" smtClean="0"/>
              <a:t> SCMA</a:t>
            </a:r>
          </a:p>
          <a:p>
            <a:pPr eaLnBrk="0" hangingPunct="0">
              <a:spcBef>
                <a:spcPct val="20000"/>
              </a:spcBef>
              <a:buFontTx/>
              <a:buAutoNum type="arabicPeriod"/>
            </a:pPr>
            <a:r>
              <a:rPr lang="fr-FR" altLang="fr-FR" sz="3400" dirty="0" smtClean="0"/>
              <a:t> Copula Theory</a:t>
            </a:r>
          </a:p>
          <a:p>
            <a:pPr eaLnBrk="0" hangingPunct="0">
              <a:spcBef>
                <a:spcPct val="20000"/>
              </a:spcBef>
              <a:buFontTx/>
              <a:buAutoNum type="arabicPeriod"/>
            </a:pPr>
            <a:r>
              <a:rPr lang="fr-FR" altLang="fr-FR" sz="3400" dirty="0">
                <a:solidFill>
                  <a:srgbClr val="FF0000"/>
                </a:solidFill>
              </a:rPr>
              <a:t> </a:t>
            </a:r>
            <a:r>
              <a:rPr lang="fr-FR" altLang="fr-FR" sz="3400" dirty="0" smtClean="0">
                <a:solidFill>
                  <a:srgbClr val="FF0000"/>
                </a:solidFill>
              </a:rPr>
              <a:t>Simulations</a:t>
            </a:r>
            <a:endParaRPr lang="fr-FR" altLang="fr-FR" sz="34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887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083773" y="1282145"/>
            <a:ext cx="6060227" cy="25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0147" tIns="40074" rIns="80147" bIns="40074">
            <a:spAutoFit/>
          </a:bodyPr>
          <a:lstStyle>
            <a:lvl1pPr marL="350838" indent="-350838" defTabSz="8016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0888" indent="-350838" defTabSz="8016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2525" indent="-350838" defTabSz="8016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52575" indent="-350838" defTabSz="8016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54213" indent="-350838" defTabSz="8016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11413" indent="-350838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8613" indent="-350838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25813" indent="-350838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83013" indent="-350838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20000"/>
              </a:spcBef>
              <a:buFontTx/>
              <a:buAutoNum type="arabicPeriod"/>
            </a:pPr>
            <a:r>
              <a:rPr lang="fr-FR" altLang="fr-FR" sz="3600" dirty="0" smtClean="0">
                <a:solidFill>
                  <a:srgbClr val="FF0000"/>
                </a:solidFill>
              </a:rPr>
              <a:t> </a:t>
            </a:r>
            <a:r>
              <a:rPr lang="fr-FR" altLang="fr-FR" sz="3400" dirty="0" err="1" smtClean="0">
                <a:solidFill>
                  <a:srgbClr val="FF0000"/>
                </a:solidFill>
              </a:rPr>
              <a:t>Modeling</a:t>
            </a:r>
            <a:r>
              <a:rPr lang="fr-FR" altLang="zh-CN" sz="3400" dirty="0" smtClean="0">
                <a:solidFill>
                  <a:srgbClr val="FF0000"/>
                </a:solidFill>
              </a:rPr>
              <a:t> of </a:t>
            </a:r>
            <a:r>
              <a:rPr lang="fr-FR" altLang="zh-CN" sz="3400" dirty="0" err="1" smtClean="0">
                <a:solidFill>
                  <a:srgbClr val="FF0000"/>
                </a:solidFill>
              </a:rPr>
              <a:t>Interference</a:t>
            </a:r>
            <a:endParaRPr lang="fr-FR" altLang="fr-FR" sz="3400" dirty="0" smtClean="0">
              <a:solidFill>
                <a:srgbClr val="FF0000"/>
              </a:solidFill>
            </a:endParaRPr>
          </a:p>
          <a:p>
            <a:pPr eaLnBrk="0" hangingPunct="0">
              <a:spcBef>
                <a:spcPct val="20000"/>
              </a:spcBef>
              <a:buFontTx/>
              <a:buAutoNum type="arabicPeriod"/>
            </a:pPr>
            <a:r>
              <a:rPr lang="fr-FR" altLang="zh-CN" sz="3400" dirty="0" smtClean="0"/>
              <a:t> SCMA </a:t>
            </a:r>
          </a:p>
          <a:p>
            <a:pPr eaLnBrk="0" hangingPunct="0">
              <a:spcBef>
                <a:spcPct val="20000"/>
              </a:spcBef>
              <a:buFontTx/>
              <a:buAutoNum type="arabicPeriod"/>
            </a:pPr>
            <a:r>
              <a:rPr lang="fr-FR" altLang="fr-FR" sz="3400" dirty="0" smtClean="0"/>
              <a:t> Copula Theory</a:t>
            </a:r>
          </a:p>
          <a:p>
            <a:pPr eaLnBrk="0" hangingPunct="0">
              <a:spcBef>
                <a:spcPct val="20000"/>
              </a:spcBef>
              <a:buFontTx/>
              <a:buAutoNum type="arabicPeriod"/>
            </a:pPr>
            <a:r>
              <a:rPr lang="fr-FR" altLang="fr-FR" sz="3400" dirty="0" smtClean="0"/>
              <a:t> Simulations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404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817" y="412206"/>
            <a:ext cx="6929194" cy="503225"/>
          </a:xfrm>
        </p:spPr>
        <p:txBody>
          <a:bodyPr>
            <a:noAutofit/>
          </a:bodyPr>
          <a:lstStyle/>
          <a:p>
            <a:pPr>
              <a:tabLst>
                <a:tab pos="0" algn="ctr"/>
              </a:tabLst>
            </a:pPr>
            <a:r>
              <a:rPr lang="fr-FR" sz="3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</a:rPr>
              <a:t>Simulation</a:t>
            </a:r>
            <a:endParaRPr lang="fr-FR" sz="36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(Headings)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973" y="1008553"/>
            <a:ext cx="8914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b="1" dirty="0" err="1" smtClean="0"/>
              <a:t>Interference</a:t>
            </a:r>
            <a:r>
              <a:rPr lang="fr-FR" sz="2800" b="1" dirty="0" smtClean="0"/>
              <a:t> </a:t>
            </a:r>
            <a:r>
              <a:rPr lang="fr-FR" sz="2800" b="1" dirty="0" err="1"/>
              <a:t>v</a:t>
            </a:r>
            <a:r>
              <a:rPr lang="fr-FR" sz="2800" b="1" dirty="0" err="1" smtClean="0"/>
              <a:t>ector</a:t>
            </a:r>
            <a:r>
              <a:rPr lang="fr-FR" sz="2800" b="1" dirty="0" smtClean="0"/>
              <a:t>: 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5880617"/>
              </p:ext>
            </p:extLst>
          </p:nvPr>
        </p:nvGraphicFramePr>
        <p:xfrm>
          <a:off x="748987" y="2749664"/>
          <a:ext cx="7337503" cy="740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26" name="Equation" r:id="rId3" imgW="4089240" imgH="304560" progId="Equation.DSMT4">
                  <p:embed/>
                </p:oleObj>
              </mc:Choice>
              <mc:Fallback>
                <p:oleObj name="Equation" r:id="rId3" imgW="4089240" imgH="30456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8987" y="2749664"/>
                        <a:ext cx="7337503" cy="740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950131" y="2901242"/>
            <a:ext cx="2965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(4-2)</a:t>
            </a:r>
            <a:endParaRPr lang="fr-FR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322966" y="2150247"/>
            <a:ext cx="7538643" cy="54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altLang="zh-CN" sz="2800" dirty="0" smtClean="0"/>
              <a:t>Joint distribution of        </a:t>
            </a:r>
            <a:r>
              <a:rPr lang="fr-FR" sz="2800" dirty="0" smtClean="0"/>
              <a:t>:</a:t>
            </a:r>
            <a:endParaRPr lang="fr-F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27429" y="3655367"/>
                <a:ext cx="8399975" cy="1065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altLang="zh-CN" sz="2800" dirty="0" smtClean="0"/>
                  <a:t>In </a:t>
                </a:r>
                <a:r>
                  <a:rPr lang="fr-FR" altLang="zh-CN" sz="2800" dirty="0" err="1" smtClean="0"/>
                  <a:t>general</a:t>
                </a:r>
                <a:r>
                  <a:rPr lang="fr-FR" altLang="zh-CN" sz="2800" dirty="0" smtClean="0"/>
                  <a:t>, the </a:t>
                </a:r>
                <a:r>
                  <a:rPr lang="fr-FR" altLang="zh-CN" sz="2800" dirty="0" err="1" smtClean="0"/>
                  <a:t>dependence</a:t>
                </a:r>
                <a:r>
                  <a:rPr lang="fr-FR" altLang="zh-CN" sz="2800" dirty="0" smtClean="0"/>
                  <a:t> of the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fr-FR" sz="28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FR" sz="28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8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fr-FR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fr-FR" sz="28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FR" sz="28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8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fr-FR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800" dirty="0" smtClean="0"/>
                  <a:t>is </a:t>
                </a:r>
                <a:r>
                  <a:rPr lang="fr-FR" sz="2800" dirty="0" err="1" smtClean="0"/>
                  <a:t>different</a:t>
                </a:r>
                <a:r>
                  <a:rPr lang="fr-FR" sz="2800" dirty="0" smtClean="0"/>
                  <a:t> </a:t>
                </a:r>
                <a:r>
                  <a:rPr lang="fr-FR" sz="2800" dirty="0" err="1" smtClean="0"/>
                  <a:t>with</a:t>
                </a:r>
                <a:r>
                  <a:rPr lang="fr-FR" sz="2800" dirty="0" smtClean="0"/>
                  <a:t> the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fr-FR" sz="28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FR" sz="28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8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fr-FR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fr-FR" sz="28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sz="28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8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800" dirty="0" smtClean="0"/>
                  <a:t> 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fr-FR" sz="28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FR" sz="28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8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fr-FR" altLang="zh-CN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fr-FR" sz="28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fr-FR" sz="28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8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800" dirty="0" smtClean="0"/>
                  <a:t>.</a:t>
                </a:r>
                <a:endParaRPr lang="fr-FR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29" y="3655367"/>
                <a:ext cx="8399975" cy="1065035"/>
              </a:xfrm>
              <a:prstGeom prst="rect">
                <a:avLst/>
              </a:prstGeom>
              <a:blipFill>
                <a:blip r:embed="rId5"/>
                <a:stretch>
                  <a:fillRect l="-1451" t="-2874" r="-1524" b="-137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20</a:t>
            </a:fld>
            <a:endParaRPr lang="fr-FR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586447"/>
              </p:ext>
            </p:extLst>
          </p:nvPr>
        </p:nvGraphicFramePr>
        <p:xfrm>
          <a:off x="2536943" y="1492237"/>
          <a:ext cx="3445846" cy="694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27" name="Equation" r:id="rId6" imgW="1676160" imgH="279360" progId="Equation.DSMT4">
                  <p:embed/>
                </p:oleObj>
              </mc:Choice>
              <mc:Fallback>
                <p:oleObj name="Equation" r:id="rId6" imgW="1676160" imgH="27936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36943" y="1492237"/>
                        <a:ext cx="3445846" cy="694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325827" y="1503276"/>
            <a:ext cx="86031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800" dirty="0" smtClean="0"/>
              <a:t>(</a:t>
            </a:r>
            <a:r>
              <a:rPr lang="fr-FR" sz="2400" dirty="0" smtClean="0"/>
              <a:t>4-1</a:t>
            </a:r>
            <a:r>
              <a:rPr lang="fr-FR" sz="2800" dirty="0" smtClean="0"/>
              <a:t>)</a:t>
            </a:r>
            <a:endParaRPr lang="fr-FR" sz="2800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5012776"/>
              </p:ext>
            </p:extLst>
          </p:nvPr>
        </p:nvGraphicFramePr>
        <p:xfrm>
          <a:off x="3302799" y="2136788"/>
          <a:ext cx="536463" cy="500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28" name="Equation" r:id="rId8" imgW="279360" imgH="215640" progId="Equation.DSMT4">
                  <p:embed/>
                </p:oleObj>
              </mc:Choice>
              <mc:Fallback>
                <p:oleObj name="Equation" r:id="rId8" imgW="279360" imgH="21564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02799" y="2136788"/>
                        <a:ext cx="536463" cy="500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081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817" y="412206"/>
            <a:ext cx="6929194" cy="503225"/>
          </a:xfrm>
        </p:spPr>
        <p:txBody>
          <a:bodyPr>
            <a:noAutofit/>
          </a:bodyPr>
          <a:lstStyle/>
          <a:p>
            <a:pPr>
              <a:tabLst>
                <a:tab pos="0" algn="ctr"/>
              </a:tabLst>
            </a:pPr>
            <a:r>
              <a:rPr lang="fr-FR" sz="3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</a:rPr>
              <a:t>Simulation</a:t>
            </a:r>
            <a:endParaRPr lang="fr-FR" sz="36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(Headings)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37857" y="225530"/>
            <a:ext cx="537883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600" b="1" dirty="0"/>
              <a:t>1</a:t>
            </a:r>
            <a:r>
              <a:rPr lang="fr-FR" sz="2600" b="1" dirty="0" smtClean="0"/>
              <a:t>. </a:t>
            </a:r>
            <a:r>
              <a:rPr lang="fr-FR" sz="2600" b="1" dirty="0" err="1" smtClean="0"/>
              <a:t>Dependence</a:t>
            </a:r>
            <a:r>
              <a:rPr lang="fr-FR" sz="2600" b="1" dirty="0" smtClean="0"/>
              <a:t> </a:t>
            </a:r>
            <a:r>
              <a:rPr lang="fr-FR" sz="2600" b="1" dirty="0" err="1" smtClean="0"/>
              <a:t>between</a:t>
            </a:r>
            <a:r>
              <a:rPr lang="fr-FR" sz="2600" b="1" dirty="0" smtClean="0"/>
              <a:t> Real and </a:t>
            </a:r>
            <a:r>
              <a:rPr lang="fr-FR" sz="2600" b="1" dirty="0" err="1" smtClean="0"/>
              <a:t>Imaginary</a:t>
            </a:r>
            <a:r>
              <a:rPr lang="fr-FR" sz="2600" b="1" dirty="0" smtClean="0"/>
              <a:t> parts: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8608" y="6088012"/>
            <a:ext cx="3758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 smtClean="0"/>
              <a:t>2. </a:t>
            </a:r>
            <a:r>
              <a:rPr lang="fr-FR" sz="2400" dirty="0" err="1" smtClean="0"/>
              <a:t>Uniformly</a:t>
            </a:r>
            <a:r>
              <a:rPr lang="fr-FR" sz="2400" dirty="0" smtClean="0"/>
              <a:t> </a:t>
            </a:r>
            <a:r>
              <a:rPr lang="fr-FR" sz="2400" dirty="0" err="1" smtClean="0"/>
              <a:t>distributed</a:t>
            </a:r>
            <a:endParaRPr lang="fr-FR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21</a:t>
            </a:fld>
            <a:endParaRPr lang="fr-FR"/>
          </a:p>
        </p:txBody>
      </p:sp>
      <p:sp>
        <p:nvSpPr>
          <p:cNvPr id="16" name="TextBox 15"/>
          <p:cNvSpPr txBox="1"/>
          <p:nvPr/>
        </p:nvSpPr>
        <p:spPr>
          <a:xfrm>
            <a:off x="1640167" y="5335147"/>
            <a:ext cx="551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Figure </a:t>
            </a:r>
            <a:r>
              <a:rPr lang="fr-FR" sz="2000" dirty="0"/>
              <a:t>1</a:t>
            </a:r>
            <a:r>
              <a:rPr lang="fr-FR" sz="2000" dirty="0" smtClean="0"/>
              <a:t>.</a:t>
            </a:r>
            <a:r>
              <a:rPr lang="fr-FR" altLang="zh-CN" sz="2000" dirty="0" smtClean="0"/>
              <a:t> Joint distribution of G</a:t>
            </a:r>
            <a:r>
              <a:rPr lang="fr-FR" altLang="zh-CN" sz="2000" baseline="-25000" dirty="0" smtClean="0"/>
              <a:t>1</a:t>
            </a:r>
            <a:r>
              <a:rPr lang="fr-FR" altLang="zh-CN" sz="2000" dirty="0" smtClean="0"/>
              <a:t> and G</a:t>
            </a:r>
            <a:r>
              <a:rPr lang="fr-FR" altLang="zh-CN" sz="2000" baseline="-25000" dirty="0" smtClean="0"/>
              <a:t>2</a:t>
            </a:r>
            <a:endParaRPr lang="fr-FR" sz="2000" baseline="-250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877294"/>
              </p:ext>
            </p:extLst>
          </p:nvPr>
        </p:nvGraphicFramePr>
        <p:xfrm>
          <a:off x="5850304" y="584718"/>
          <a:ext cx="3195749" cy="632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6" name="Equation" r:id="rId3" imgW="1714320" imgH="279360" progId="Equation.DSMT4">
                  <p:embed/>
                </p:oleObj>
              </mc:Choice>
              <mc:Fallback>
                <p:oleObj name="Equation" r:id="rId3" imgW="1714320" imgH="27936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50304" y="584718"/>
                        <a:ext cx="3195749" cy="632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79257" y="5498192"/>
            <a:ext cx="337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altLang="zh-CN" sz="2400" dirty="0" smtClean="0"/>
              <a:t>1. </a:t>
            </a:r>
            <a:r>
              <a:rPr lang="fr-FR" altLang="zh-CN" sz="2400" dirty="0" err="1" smtClean="0"/>
              <a:t>Isotropic</a:t>
            </a:r>
            <a:endParaRPr lang="fr-FR" altLang="zh-CN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7476" t="2638" r="16729" b="5731"/>
          <a:stretch/>
        </p:blipFill>
        <p:spPr>
          <a:xfrm>
            <a:off x="511621" y="1209052"/>
            <a:ext cx="3979576" cy="41730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16515" t="3016" r="16577" b="5512"/>
          <a:stretch/>
        </p:blipFill>
        <p:spPr>
          <a:xfrm>
            <a:off x="4673600" y="1208579"/>
            <a:ext cx="4089400" cy="420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1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05086" y="5392113"/>
            <a:ext cx="173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/>
              <a:t>1</a:t>
            </a:r>
            <a:r>
              <a:rPr lang="fr-FR" sz="2400" dirty="0" smtClean="0"/>
              <a:t>. </a:t>
            </a:r>
            <a:r>
              <a:rPr lang="fr-FR" sz="2400" dirty="0" err="1" smtClean="0"/>
              <a:t>Isotropic</a:t>
            </a:r>
            <a:endParaRPr lang="fr-FR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22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288" t="2675" r="30285" b="21016"/>
          <a:stretch/>
        </p:blipFill>
        <p:spPr>
          <a:xfrm>
            <a:off x="414624" y="1277362"/>
            <a:ext cx="3967362" cy="39742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3068" t="1889" r="30564" b="20977"/>
          <a:stretch/>
        </p:blipFill>
        <p:spPr>
          <a:xfrm>
            <a:off x="4620785" y="1254786"/>
            <a:ext cx="3948996" cy="40028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33418" y="5211100"/>
            <a:ext cx="5517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Figure </a:t>
            </a:r>
            <a:r>
              <a:rPr lang="fr-FR" sz="2000" dirty="0"/>
              <a:t>2</a:t>
            </a:r>
            <a:r>
              <a:rPr lang="fr-FR" sz="2000" dirty="0" smtClean="0"/>
              <a:t>.</a:t>
            </a:r>
            <a:r>
              <a:rPr lang="fr-FR" altLang="zh-CN" sz="2000" dirty="0" smtClean="0"/>
              <a:t> Real and </a:t>
            </a:r>
            <a:r>
              <a:rPr lang="fr-FR" altLang="zh-CN" sz="2000" dirty="0" err="1" smtClean="0"/>
              <a:t>Imaginary</a:t>
            </a:r>
            <a:r>
              <a:rPr lang="fr-FR" altLang="zh-CN" sz="2000" dirty="0" smtClean="0"/>
              <a:t> Parts of </a:t>
            </a:r>
            <a:r>
              <a:rPr lang="fr-FR" altLang="zh-CN" sz="2000" dirty="0" err="1" smtClean="0"/>
              <a:t>Interference</a:t>
            </a:r>
            <a:endParaRPr lang="fr-FR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95440" y="6125518"/>
            <a:ext cx="5009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altLang="zh-CN" sz="2400" dirty="0" smtClean="0"/>
              <a:t>3. </a:t>
            </a:r>
            <a:r>
              <a:rPr lang="fr-FR" altLang="zh-CN" sz="2400" dirty="0" err="1" smtClean="0"/>
              <a:t>Strong</a:t>
            </a:r>
            <a:r>
              <a:rPr lang="fr-FR" altLang="zh-CN" sz="2400" dirty="0" smtClean="0"/>
              <a:t> </a:t>
            </a:r>
            <a:r>
              <a:rPr lang="fr-FR" altLang="zh-CN" sz="2400" dirty="0" err="1" smtClean="0"/>
              <a:t>dependence</a:t>
            </a:r>
            <a:r>
              <a:rPr lang="fr-FR" altLang="zh-CN" sz="2400" dirty="0" smtClean="0"/>
              <a:t> in </a:t>
            </a:r>
            <a:r>
              <a:rPr lang="fr-FR" altLang="zh-CN" sz="2400" dirty="0" err="1" smtClean="0"/>
              <a:t>impulsiveness</a:t>
            </a:r>
            <a:r>
              <a:rPr lang="fr-FR" altLang="zh-CN" sz="2400" dirty="0" smtClean="0"/>
              <a:t> </a:t>
            </a:r>
            <a:endParaRPr lang="fr-FR" sz="2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05086" y="5771332"/>
            <a:ext cx="337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altLang="zh-CN" sz="2400" dirty="0"/>
              <a:t>2</a:t>
            </a:r>
            <a:r>
              <a:rPr lang="fr-FR" altLang="zh-CN" sz="2400" dirty="0" smtClean="0"/>
              <a:t>. </a:t>
            </a:r>
            <a:r>
              <a:rPr lang="fr-FR" altLang="zh-CN" sz="2400" dirty="0" err="1" smtClean="0"/>
              <a:t>Conditionally</a:t>
            </a:r>
            <a:r>
              <a:rPr lang="fr-FR" altLang="zh-CN" sz="2400" dirty="0" smtClean="0"/>
              <a:t> </a:t>
            </a:r>
            <a:r>
              <a:rPr lang="fr-FR" altLang="zh-CN" sz="2400" dirty="0" err="1"/>
              <a:t>G</a:t>
            </a:r>
            <a:r>
              <a:rPr lang="fr-FR" altLang="zh-CN" sz="2400" dirty="0" err="1" smtClean="0"/>
              <a:t>aussian</a:t>
            </a:r>
            <a:endParaRPr lang="fr-FR" altLang="zh-CN" sz="2400" dirty="0" smtClean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08817" y="412206"/>
            <a:ext cx="6929194" cy="503225"/>
          </a:xfrm>
        </p:spPr>
        <p:txBody>
          <a:bodyPr>
            <a:noAutofit/>
          </a:bodyPr>
          <a:lstStyle/>
          <a:p>
            <a:pPr>
              <a:tabLst>
                <a:tab pos="0" algn="ctr"/>
              </a:tabLst>
            </a:pPr>
            <a:r>
              <a:rPr lang="fr-FR" sz="3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</a:rPr>
              <a:t>Simulation</a:t>
            </a:r>
            <a:endParaRPr lang="fr-FR" sz="36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(Headings)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37857" y="225530"/>
            <a:ext cx="537883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600" b="1" dirty="0"/>
              <a:t>1</a:t>
            </a:r>
            <a:r>
              <a:rPr lang="fr-FR" sz="2600" b="1" dirty="0" smtClean="0"/>
              <a:t>. </a:t>
            </a:r>
            <a:r>
              <a:rPr lang="fr-FR" sz="2600" b="1" dirty="0" err="1" smtClean="0"/>
              <a:t>Dependence</a:t>
            </a:r>
            <a:r>
              <a:rPr lang="fr-FR" sz="2600" b="1" dirty="0" smtClean="0"/>
              <a:t> </a:t>
            </a:r>
            <a:r>
              <a:rPr lang="fr-FR" sz="2600" b="1" dirty="0" err="1" smtClean="0"/>
              <a:t>between</a:t>
            </a:r>
            <a:r>
              <a:rPr lang="fr-FR" sz="2600" b="1" dirty="0" smtClean="0"/>
              <a:t> Real and </a:t>
            </a:r>
            <a:r>
              <a:rPr lang="fr-FR" sz="2600" b="1" dirty="0" err="1" smtClean="0"/>
              <a:t>Imaginary</a:t>
            </a:r>
            <a:r>
              <a:rPr lang="fr-FR" sz="2600" b="1" dirty="0" smtClean="0"/>
              <a:t> parts: 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412762"/>
              </p:ext>
            </p:extLst>
          </p:nvPr>
        </p:nvGraphicFramePr>
        <p:xfrm>
          <a:off x="5850304" y="584718"/>
          <a:ext cx="3195749" cy="632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50" name="Equation" r:id="rId5" imgW="1714320" imgH="279360" progId="Equation.DSMT4">
                  <p:embed/>
                </p:oleObj>
              </mc:Choice>
              <mc:Fallback>
                <p:oleObj name="Equation" r:id="rId5" imgW="1714320" imgH="27936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50304" y="584718"/>
                        <a:ext cx="3195749" cy="632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305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29973" y="3043751"/>
            <a:ext cx="87851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altLang="zh-CN" sz="2800" dirty="0" err="1" smtClean="0"/>
              <a:t>We</a:t>
            </a:r>
            <a:r>
              <a:rPr lang="fr-FR" altLang="zh-CN" sz="2800" dirty="0" smtClean="0"/>
              <a:t> </a:t>
            </a:r>
            <a:r>
              <a:rPr lang="fr-FR" altLang="zh-CN" sz="2800" dirty="0" err="1" smtClean="0"/>
              <a:t>can</a:t>
            </a:r>
            <a:r>
              <a:rPr lang="fr-FR" altLang="zh-CN" sz="2800" dirty="0" smtClean="0"/>
              <a:t> </a:t>
            </a:r>
            <a:r>
              <a:rPr lang="fr-FR" altLang="zh-CN" sz="2800" dirty="0" err="1" smtClean="0"/>
              <a:t>also</a:t>
            </a:r>
            <a:r>
              <a:rPr lang="fr-FR" altLang="zh-CN" sz="2800" dirty="0" smtClean="0"/>
              <a:t> </a:t>
            </a:r>
            <a:r>
              <a:rPr lang="fr-FR" altLang="zh-CN" sz="2800" dirty="0" err="1" smtClean="0"/>
              <a:t>prove</a:t>
            </a:r>
            <a:r>
              <a:rPr lang="fr-FR" altLang="zh-CN" sz="2800" dirty="0" smtClean="0"/>
              <a:t> </a:t>
            </a:r>
            <a:r>
              <a:rPr lang="fr-FR" altLang="zh-CN" sz="2800" dirty="0" err="1" smtClean="0"/>
              <a:t>that</a:t>
            </a:r>
            <a:r>
              <a:rPr lang="fr-FR" altLang="zh-CN" sz="2800" dirty="0" smtClean="0"/>
              <a:t> </a:t>
            </a:r>
            <a:r>
              <a:rPr lang="fr-FR" altLang="zh-CN" sz="2800" dirty="0"/>
              <a:t>α-stable </a:t>
            </a:r>
            <a:r>
              <a:rPr lang="fr-FR" altLang="zh-CN" sz="2800" dirty="0" err="1" smtClean="0"/>
              <a:t>sub-Gaussian</a:t>
            </a:r>
            <a:r>
              <a:rPr lang="fr-FR" altLang="zh-CN" sz="2800" dirty="0" smtClean="0"/>
              <a:t> </a:t>
            </a:r>
            <a:r>
              <a:rPr lang="fr-FR" altLang="zh-CN" sz="2800" dirty="0" err="1" smtClean="0"/>
              <a:t>belongs</a:t>
            </a:r>
            <a:r>
              <a:rPr lang="fr-FR" altLang="zh-CN" sz="2800" dirty="0" smtClean="0"/>
              <a:t> to the </a:t>
            </a:r>
            <a:r>
              <a:rPr lang="fr-FR" altLang="zh-CN" sz="2800" dirty="0" err="1" smtClean="0"/>
              <a:t>familly</a:t>
            </a:r>
            <a:r>
              <a:rPr lang="fr-FR" altLang="zh-CN" sz="2800" dirty="0" smtClean="0"/>
              <a:t> of </a:t>
            </a:r>
            <a:r>
              <a:rPr lang="fr-FR" altLang="zh-CN" sz="2800" dirty="0" err="1" smtClean="0"/>
              <a:t>elliptical</a:t>
            </a:r>
            <a:r>
              <a:rPr lang="fr-FR" altLang="zh-CN" sz="2800" dirty="0" smtClean="0"/>
              <a:t> distribution</a:t>
            </a:r>
            <a:r>
              <a:rPr lang="fr-FR" altLang="zh-CN" sz="2800" baseline="30000" dirty="0" smtClean="0"/>
              <a:t>[3]</a:t>
            </a:r>
            <a:r>
              <a:rPr lang="fr-FR" altLang="zh-CN" sz="2800" dirty="0" smtClean="0"/>
              <a:t>.</a:t>
            </a:r>
            <a:endParaRPr lang="fr-FR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23</a:t>
            </a:fld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229973" y="5411381"/>
            <a:ext cx="816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altLang="zh-CN" sz="1600" dirty="0" smtClean="0"/>
              <a:t>[2]</a:t>
            </a:r>
            <a:r>
              <a:rPr lang="en-US" altLang="zh-CN" sz="1600" dirty="0" smtClean="0"/>
              <a:t> </a:t>
            </a:r>
            <a:r>
              <a:rPr lang="fr-FR" dirty="0" err="1" smtClean="0"/>
              <a:t>Kring</a:t>
            </a:r>
            <a:r>
              <a:rPr lang="fr-FR" dirty="0"/>
              <a:t>, </a:t>
            </a:r>
            <a:r>
              <a:rPr lang="fr-FR" dirty="0" err="1"/>
              <a:t>Sebastian</a:t>
            </a:r>
            <a:r>
              <a:rPr lang="fr-FR" dirty="0"/>
              <a:t>, et al. "Estimation of </a:t>
            </a:r>
            <a:r>
              <a:rPr lang="el-GR" dirty="0"/>
              <a:t>α-</a:t>
            </a:r>
            <a:r>
              <a:rPr lang="fr-FR" dirty="0"/>
              <a:t>stable </a:t>
            </a:r>
            <a:r>
              <a:rPr lang="fr-FR" dirty="0" err="1"/>
              <a:t>sub-Gaussian</a:t>
            </a:r>
            <a:r>
              <a:rPr lang="fr-FR" dirty="0"/>
              <a:t> distributions for </a:t>
            </a:r>
            <a:r>
              <a:rPr lang="fr-FR" dirty="0" err="1"/>
              <a:t>asset</a:t>
            </a:r>
            <a:r>
              <a:rPr lang="fr-FR" dirty="0"/>
              <a:t> </a:t>
            </a:r>
            <a:r>
              <a:rPr lang="fr-FR" dirty="0" err="1"/>
              <a:t>returns</a:t>
            </a:r>
            <a:r>
              <a:rPr lang="fr-FR" dirty="0"/>
              <a:t>." </a:t>
            </a:r>
            <a:r>
              <a:rPr lang="fr-FR" i="1" dirty="0" err="1"/>
              <a:t>Risk</a:t>
            </a:r>
            <a:r>
              <a:rPr lang="fr-FR" i="1" dirty="0"/>
              <a:t> </a:t>
            </a:r>
            <a:r>
              <a:rPr lang="fr-FR" i="1" dirty="0" err="1"/>
              <a:t>Assessment</a:t>
            </a:r>
            <a:r>
              <a:rPr lang="fr-FR" dirty="0"/>
              <a:t>. </a:t>
            </a:r>
            <a:r>
              <a:rPr lang="fr-FR" dirty="0" err="1"/>
              <a:t>Physica-Verlag</a:t>
            </a:r>
            <a:r>
              <a:rPr lang="fr-FR" dirty="0"/>
              <a:t> HD, 2009. 111-152.</a:t>
            </a:r>
            <a:endParaRPr lang="fr-FR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54037" y="1470480"/>
            <a:ext cx="87851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altLang="zh-CN" sz="2800" b="1" dirty="0" err="1" smtClean="0"/>
              <a:t>Factors</a:t>
            </a:r>
            <a:r>
              <a:rPr lang="fr-FR" altLang="zh-CN" sz="2800" b="1" dirty="0" smtClean="0"/>
              <a:t> </a:t>
            </a:r>
            <a:r>
              <a:rPr lang="fr-FR" altLang="zh-CN" sz="2800" dirty="0" err="1" smtClean="0"/>
              <a:t>that</a:t>
            </a:r>
            <a:r>
              <a:rPr lang="fr-FR" altLang="zh-CN" sz="2800" dirty="0" smtClean="0"/>
              <a:t> </a:t>
            </a:r>
            <a:r>
              <a:rPr lang="fr-FR" altLang="zh-CN" sz="2800" dirty="0" err="1" smtClean="0"/>
              <a:t>may</a:t>
            </a:r>
            <a:r>
              <a:rPr lang="fr-FR" altLang="zh-CN" sz="2800" dirty="0" smtClean="0"/>
              <a:t> have impact on </a:t>
            </a:r>
            <a:r>
              <a:rPr lang="fr-FR" altLang="zh-CN" sz="2800" dirty="0" err="1" smtClean="0"/>
              <a:t>our</a:t>
            </a:r>
            <a:r>
              <a:rPr lang="fr-FR" altLang="zh-CN" sz="2800" dirty="0" smtClean="0"/>
              <a:t> observation for </a:t>
            </a:r>
            <a:r>
              <a:rPr lang="fr-FR" altLang="zh-CN" sz="2800" dirty="0" err="1" smtClean="0"/>
              <a:t>dependence</a:t>
            </a:r>
            <a:r>
              <a:rPr lang="fr-FR" altLang="zh-CN" sz="2800" dirty="0" smtClean="0"/>
              <a:t> are </a:t>
            </a:r>
            <a:r>
              <a:rPr lang="fr-FR" altLang="zh-CN" sz="2800" dirty="0" smtClean="0">
                <a:solidFill>
                  <a:srgbClr val="FF0000"/>
                </a:solidFill>
              </a:rPr>
              <a:t>(1) the </a:t>
            </a:r>
            <a:r>
              <a:rPr lang="fr-FR" altLang="zh-CN" sz="2800" dirty="0" err="1" smtClean="0">
                <a:solidFill>
                  <a:srgbClr val="FF0000"/>
                </a:solidFill>
              </a:rPr>
              <a:t>number</a:t>
            </a:r>
            <a:r>
              <a:rPr lang="fr-FR" altLang="zh-CN" sz="2800" dirty="0" smtClean="0">
                <a:solidFill>
                  <a:srgbClr val="FF0000"/>
                </a:solidFill>
              </a:rPr>
              <a:t> of </a:t>
            </a:r>
            <a:r>
              <a:rPr lang="fr-FR" altLang="zh-CN" sz="2800" dirty="0" err="1" smtClean="0">
                <a:solidFill>
                  <a:srgbClr val="FF0000"/>
                </a:solidFill>
              </a:rPr>
              <a:t>samples</a:t>
            </a:r>
            <a:r>
              <a:rPr lang="fr-FR" altLang="zh-CN" sz="2800" dirty="0" smtClean="0">
                <a:solidFill>
                  <a:srgbClr val="FF0000"/>
                </a:solidFill>
              </a:rPr>
              <a:t> </a:t>
            </a:r>
            <a:r>
              <a:rPr lang="fr-FR" altLang="zh-CN" sz="2800" dirty="0" smtClean="0"/>
              <a:t>and</a:t>
            </a:r>
            <a:r>
              <a:rPr lang="fr-FR" altLang="zh-CN" sz="2800" dirty="0" smtClean="0">
                <a:solidFill>
                  <a:srgbClr val="FF0000"/>
                </a:solidFill>
              </a:rPr>
              <a:t> (2) the </a:t>
            </a:r>
            <a:r>
              <a:rPr lang="fr-FR" altLang="zh-CN" sz="2800" dirty="0" err="1" smtClean="0">
                <a:solidFill>
                  <a:srgbClr val="FF0000"/>
                </a:solidFill>
              </a:rPr>
              <a:t>scale</a:t>
            </a:r>
            <a:r>
              <a:rPr lang="fr-FR" altLang="zh-CN" sz="2800" dirty="0" smtClean="0">
                <a:solidFill>
                  <a:srgbClr val="FF0000"/>
                </a:solidFill>
              </a:rPr>
              <a:t> of axes </a:t>
            </a:r>
            <a:r>
              <a:rPr lang="fr-FR" altLang="zh-CN" sz="2800" dirty="0" smtClean="0"/>
              <a:t>in </a:t>
            </a:r>
            <a:r>
              <a:rPr lang="fr-FR" altLang="zh-CN" sz="2800" dirty="0" err="1" smtClean="0"/>
              <a:t>our</a:t>
            </a:r>
            <a:r>
              <a:rPr lang="fr-FR" altLang="zh-CN" sz="2800" dirty="0" smtClean="0"/>
              <a:t> simulation.</a:t>
            </a:r>
            <a:endParaRPr lang="fr-FR" sz="280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108817" y="412206"/>
            <a:ext cx="6929194" cy="503225"/>
          </a:xfrm>
        </p:spPr>
        <p:txBody>
          <a:bodyPr>
            <a:noAutofit/>
          </a:bodyPr>
          <a:lstStyle/>
          <a:p>
            <a:pPr>
              <a:tabLst>
                <a:tab pos="0" algn="ctr"/>
              </a:tabLst>
            </a:pPr>
            <a:r>
              <a:rPr lang="fr-FR" sz="3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</a:rPr>
              <a:t>Simulation</a:t>
            </a:r>
            <a:endParaRPr lang="fr-FR" sz="36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(Headings)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37857" y="225530"/>
            <a:ext cx="537883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600" b="1" dirty="0"/>
              <a:t>1</a:t>
            </a:r>
            <a:r>
              <a:rPr lang="fr-FR" sz="2600" b="1" dirty="0" smtClean="0"/>
              <a:t>. </a:t>
            </a:r>
            <a:r>
              <a:rPr lang="fr-FR" sz="2600" b="1" dirty="0" err="1" smtClean="0"/>
              <a:t>Dependence</a:t>
            </a:r>
            <a:r>
              <a:rPr lang="fr-FR" sz="2600" b="1" dirty="0" smtClean="0"/>
              <a:t> </a:t>
            </a:r>
            <a:r>
              <a:rPr lang="fr-FR" sz="2600" b="1" dirty="0" err="1" smtClean="0"/>
              <a:t>between</a:t>
            </a:r>
            <a:r>
              <a:rPr lang="fr-FR" sz="2600" b="1" dirty="0" smtClean="0"/>
              <a:t> Real and </a:t>
            </a:r>
            <a:r>
              <a:rPr lang="fr-FR" sz="2600" b="1" dirty="0" err="1" smtClean="0"/>
              <a:t>Imaginary</a:t>
            </a:r>
            <a:r>
              <a:rPr lang="fr-FR" sz="2600" b="1" dirty="0" smtClean="0"/>
              <a:t> parts: 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529243"/>
              </p:ext>
            </p:extLst>
          </p:nvPr>
        </p:nvGraphicFramePr>
        <p:xfrm>
          <a:off x="5850304" y="584718"/>
          <a:ext cx="3195749" cy="632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1" name="Equation" r:id="rId3" imgW="1714320" imgH="279360" progId="Equation.DSMT4">
                  <p:embed/>
                </p:oleObj>
              </mc:Choice>
              <mc:Fallback>
                <p:oleObj name="Equation" r:id="rId3" imgW="1714320" imgH="27936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50304" y="584718"/>
                        <a:ext cx="3195749" cy="632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826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698172" y="5314708"/>
            <a:ext cx="5834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Figure </a:t>
            </a:r>
            <a:r>
              <a:rPr lang="fr-FR" sz="2000" dirty="0"/>
              <a:t>3</a:t>
            </a:r>
            <a:r>
              <a:rPr lang="fr-FR" sz="2000" dirty="0" smtClean="0"/>
              <a:t>.</a:t>
            </a:r>
            <a:r>
              <a:rPr lang="fr-FR" altLang="zh-CN" sz="2000" dirty="0" smtClean="0"/>
              <a:t> Real Parts of </a:t>
            </a:r>
            <a:r>
              <a:rPr lang="fr-FR" altLang="zh-CN" sz="2000" dirty="0" err="1" smtClean="0"/>
              <a:t>Interference</a:t>
            </a:r>
            <a:r>
              <a:rPr lang="fr-FR" altLang="zh-CN" sz="2000" dirty="0" smtClean="0"/>
              <a:t> on </a:t>
            </a:r>
            <a:r>
              <a:rPr lang="fr-FR" altLang="zh-CN" sz="2000" dirty="0" err="1" smtClean="0"/>
              <a:t>different</a:t>
            </a:r>
            <a:r>
              <a:rPr lang="fr-FR" altLang="zh-CN" sz="2000" dirty="0" smtClean="0"/>
              <a:t> bands</a:t>
            </a:r>
            <a:endParaRPr lang="fr-FR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24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456" t="2269" r="30058" b="21588"/>
          <a:stretch/>
        </p:blipFill>
        <p:spPr>
          <a:xfrm>
            <a:off x="202699" y="1099144"/>
            <a:ext cx="4200465" cy="41941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342" t="2039" r="29762" b="21304"/>
          <a:stretch/>
        </p:blipFill>
        <p:spPr>
          <a:xfrm>
            <a:off x="4599909" y="1053828"/>
            <a:ext cx="4320072" cy="42370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0782" y="6018894"/>
            <a:ext cx="3782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>
                <a:solidFill>
                  <a:srgbClr val="FF0000"/>
                </a:solidFill>
              </a:rPr>
              <a:t>from</a:t>
            </a:r>
            <a:r>
              <a:rPr lang="fr-FR" sz="1400" dirty="0" smtClean="0">
                <a:solidFill>
                  <a:srgbClr val="FF0000"/>
                </a:solidFill>
              </a:rPr>
              <a:t> </a:t>
            </a:r>
            <a:r>
              <a:rPr lang="fr-FR" sz="1400" dirty="0" err="1" smtClean="0">
                <a:solidFill>
                  <a:srgbClr val="FF0000"/>
                </a:solidFill>
              </a:rPr>
              <a:t>Malcolm’s</a:t>
            </a:r>
            <a:r>
              <a:rPr lang="fr-FR" sz="1400" dirty="0" smtClean="0">
                <a:solidFill>
                  <a:srgbClr val="FF0000"/>
                </a:solidFill>
              </a:rPr>
              <a:t> code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65169" y="369398"/>
            <a:ext cx="53788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600" b="1" dirty="0"/>
              <a:t>2</a:t>
            </a:r>
            <a:r>
              <a:rPr lang="fr-FR" sz="2600" b="1" dirty="0" smtClean="0"/>
              <a:t>. </a:t>
            </a:r>
            <a:r>
              <a:rPr lang="fr-FR" sz="2600" b="1" dirty="0" err="1" smtClean="0"/>
              <a:t>Dependence</a:t>
            </a:r>
            <a:r>
              <a:rPr lang="fr-FR" sz="2600" b="1" dirty="0" smtClean="0"/>
              <a:t> </a:t>
            </a:r>
            <a:r>
              <a:rPr lang="fr-FR" sz="2600" b="1" dirty="0" err="1" smtClean="0"/>
              <a:t>between</a:t>
            </a:r>
            <a:r>
              <a:rPr lang="fr-FR" sz="2600" b="1" dirty="0" smtClean="0"/>
              <a:t> Real parts: 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108817" y="412206"/>
            <a:ext cx="6929194" cy="503225"/>
          </a:xfrm>
        </p:spPr>
        <p:txBody>
          <a:bodyPr>
            <a:noAutofit/>
          </a:bodyPr>
          <a:lstStyle/>
          <a:p>
            <a:pPr>
              <a:tabLst>
                <a:tab pos="0" algn="ctr"/>
              </a:tabLst>
            </a:pPr>
            <a:r>
              <a:rPr lang="fr-FR" sz="3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</a:rPr>
              <a:t>Simulation</a:t>
            </a:r>
            <a:endParaRPr lang="fr-FR" sz="36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95598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876117" y="307817"/>
            <a:ext cx="4925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b="1" dirty="0"/>
              <a:t>3</a:t>
            </a:r>
            <a:r>
              <a:rPr lang="fr-FR" sz="2800" b="1" dirty="0" smtClean="0"/>
              <a:t>. </a:t>
            </a:r>
            <a:r>
              <a:rPr lang="fr-FR" sz="2800" b="1" dirty="0" err="1" smtClean="0"/>
              <a:t>Density</a:t>
            </a:r>
            <a:r>
              <a:rPr lang="fr-FR" sz="2800" b="1" dirty="0" smtClean="0"/>
              <a:t> </a:t>
            </a:r>
            <a:r>
              <a:rPr lang="fr-FR" altLang="zh-CN" sz="2800" b="1" dirty="0" smtClean="0"/>
              <a:t>of </a:t>
            </a:r>
            <a:r>
              <a:rPr lang="fr-FR" altLang="zh-CN" sz="2800" b="1" dirty="0" err="1" smtClean="0"/>
              <a:t>its</a:t>
            </a:r>
            <a:r>
              <a:rPr lang="fr-FR" altLang="zh-CN" sz="2800" b="1" dirty="0" smtClean="0"/>
              <a:t> </a:t>
            </a:r>
            <a:r>
              <a:rPr lang="fr-FR" altLang="zh-CN" sz="2800" b="1" dirty="0" err="1" smtClean="0"/>
              <a:t>margins</a:t>
            </a:r>
            <a:r>
              <a:rPr lang="fr-FR" altLang="zh-CN" sz="2800" b="1" dirty="0" smtClean="0"/>
              <a:t>(CDF)</a:t>
            </a:r>
            <a:r>
              <a:rPr lang="fr-FR" sz="2800" b="1" dirty="0" smtClean="0"/>
              <a:t>: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5261" y="5768053"/>
            <a:ext cx="5602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Figure </a:t>
            </a:r>
            <a:r>
              <a:rPr lang="fr-FR" sz="2000" dirty="0"/>
              <a:t>4</a:t>
            </a:r>
            <a:r>
              <a:rPr lang="fr-FR" sz="2000" dirty="0" smtClean="0"/>
              <a:t>.</a:t>
            </a:r>
            <a:r>
              <a:rPr lang="fr-FR" altLang="zh-CN" sz="2000" dirty="0" smtClean="0"/>
              <a:t> </a:t>
            </a:r>
            <a:r>
              <a:rPr lang="fr-FR" altLang="zh-CN" sz="2000" dirty="0" err="1" smtClean="0"/>
              <a:t>Density</a:t>
            </a:r>
            <a:r>
              <a:rPr lang="fr-FR" altLang="zh-CN" sz="2000" dirty="0" smtClean="0"/>
              <a:t> of </a:t>
            </a:r>
            <a:r>
              <a:rPr lang="fr-FR" altLang="zh-CN" sz="2000" dirty="0" err="1" smtClean="0"/>
              <a:t>margins</a:t>
            </a:r>
            <a:r>
              <a:rPr lang="fr-FR" altLang="zh-CN" sz="2000" dirty="0" smtClean="0"/>
              <a:t> of </a:t>
            </a:r>
            <a:r>
              <a:rPr lang="el-GR" altLang="zh-CN" sz="2000" dirty="0" smtClean="0"/>
              <a:t>α</a:t>
            </a:r>
            <a:r>
              <a:rPr lang="fr-FR" altLang="zh-CN" sz="2000" dirty="0" smtClean="0"/>
              <a:t>-stable </a:t>
            </a:r>
            <a:r>
              <a:rPr lang="fr-FR" altLang="zh-CN" sz="2000" dirty="0" err="1" smtClean="0"/>
              <a:t>interference</a:t>
            </a:r>
            <a:endParaRPr lang="fr-FR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5343301" y="1044872"/>
            <a:ext cx="37873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dirty="0" smtClean="0"/>
              <a:t>There </a:t>
            </a:r>
            <a:r>
              <a:rPr lang="fr-FR" sz="2800" dirty="0" err="1" smtClean="0"/>
              <a:t>is</a:t>
            </a:r>
            <a:r>
              <a:rPr lang="fr-FR" sz="2800" dirty="0" smtClean="0"/>
              <a:t> a  </a:t>
            </a:r>
            <a:r>
              <a:rPr lang="fr-FR" sz="2800" dirty="0" err="1" smtClean="0"/>
              <a:t>dependence</a:t>
            </a:r>
            <a:r>
              <a:rPr lang="fr-FR" sz="2800" dirty="0" smtClean="0"/>
              <a:t>.</a:t>
            </a:r>
          </a:p>
          <a:p>
            <a:pPr algn="just"/>
            <a:r>
              <a:rPr lang="fr-FR" sz="2800" dirty="0" smtClean="0"/>
              <a:t>Look at the </a:t>
            </a:r>
            <a:r>
              <a:rPr lang="fr-FR" sz="2800" dirty="0" err="1" smtClean="0"/>
              <a:t>density</a:t>
            </a:r>
            <a:r>
              <a:rPr lang="fr-FR" sz="2800" dirty="0" smtClean="0"/>
              <a:t> of </a:t>
            </a:r>
            <a:r>
              <a:rPr lang="fr-FR" sz="2800" dirty="0" err="1" smtClean="0"/>
              <a:t>its</a:t>
            </a:r>
            <a:r>
              <a:rPr lang="fr-FR" sz="2800" dirty="0" smtClean="0"/>
              <a:t> </a:t>
            </a:r>
            <a:r>
              <a:rPr lang="fr-FR" sz="2800" dirty="0" err="1" smtClean="0"/>
              <a:t>margins</a:t>
            </a:r>
            <a:r>
              <a:rPr lang="fr-FR" sz="2800" dirty="0" smtClean="0"/>
              <a:t> (CDF).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25</a:t>
            </a:fld>
            <a:endParaRPr lang="fr-FR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108817" y="412206"/>
            <a:ext cx="6929194" cy="503225"/>
          </a:xfrm>
        </p:spPr>
        <p:txBody>
          <a:bodyPr>
            <a:noAutofit/>
          </a:bodyPr>
          <a:lstStyle/>
          <a:p>
            <a:pPr>
              <a:tabLst>
                <a:tab pos="0" algn="ctr"/>
              </a:tabLst>
            </a:pPr>
            <a:r>
              <a:rPr lang="fr-FR" sz="3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</a:rPr>
              <a:t>Simulation</a:t>
            </a:r>
            <a:endParaRPr lang="fr-FR" sz="36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(Headings)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467" t="1836" r="19560" b="19069"/>
          <a:stretch/>
        </p:blipFill>
        <p:spPr>
          <a:xfrm>
            <a:off x="125261" y="1202500"/>
            <a:ext cx="5632243" cy="453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899780" y="4832234"/>
            <a:ext cx="424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Figure </a:t>
            </a:r>
            <a:r>
              <a:rPr lang="fr-FR" dirty="0"/>
              <a:t>5</a:t>
            </a:r>
            <a:r>
              <a:rPr lang="fr-FR" dirty="0" smtClean="0"/>
              <a:t>.</a:t>
            </a:r>
            <a:r>
              <a:rPr lang="fr-FR" altLang="zh-CN" dirty="0" smtClean="0"/>
              <a:t> </a:t>
            </a:r>
            <a:r>
              <a:rPr lang="fr-FR" altLang="zh-CN" dirty="0" err="1" smtClean="0"/>
              <a:t>Density</a:t>
            </a:r>
            <a:r>
              <a:rPr lang="fr-FR" altLang="zh-CN" dirty="0" smtClean="0"/>
              <a:t> of </a:t>
            </a:r>
            <a:r>
              <a:rPr lang="fr-FR" altLang="zh-CN" i="1" dirty="0" smtClean="0"/>
              <a:t>t</a:t>
            </a:r>
            <a:r>
              <a:rPr lang="fr-FR" altLang="zh-CN" dirty="0" smtClean="0"/>
              <a:t> copula </a:t>
            </a:r>
            <a:r>
              <a:rPr lang="fr-FR" altLang="zh-CN" dirty="0" err="1" smtClean="0"/>
              <a:t>function</a:t>
            </a:r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-87682" y="4811159"/>
            <a:ext cx="5094827" cy="36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Figure </a:t>
            </a:r>
            <a:r>
              <a:rPr lang="fr-FR" dirty="0"/>
              <a:t>4</a:t>
            </a:r>
            <a:r>
              <a:rPr lang="fr-FR" dirty="0" smtClean="0"/>
              <a:t>.</a:t>
            </a:r>
            <a:r>
              <a:rPr lang="fr-FR" altLang="zh-CN" dirty="0" smtClean="0"/>
              <a:t> </a:t>
            </a:r>
            <a:r>
              <a:rPr lang="fr-FR" altLang="zh-CN" dirty="0" err="1"/>
              <a:t>Density</a:t>
            </a:r>
            <a:r>
              <a:rPr lang="fr-FR" altLang="zh-CN" dirty="0"/>
              <a:t> of </a:t>
            </a:r>
            <a:r>
              <a:rPr lang="fr-FR" altLang="zh-CN" dirty="0" err="1" smtClean="0"/>
              <a:t>margins</a:t>
            </a:r>
            <a:r>
              <a:rPr lang="fr-FR" altLang="zh-CN" dirty="0" smtClean="0"/>
              <a:t> </a:t>
            </a:r>
            <a:r>
              <a:rPr lang="fr-FR" altLang="zh-CN" dirty="0"/>
              <a:t>of </a:t>
            </a:r>
            <a:r>
              <a:rPr lang="el-GR" altLang="zh-CN" dirty="0"/>
              <a:t>α</a:t>
            </a:r>
            <a:r>
              <a:rPr lang="fr-FR" altLang="zh-CN" dirty="0"/>
              <a:t>-stable </a:t>
            </a:r>
            <a:r>
              <a:rPr lang="fr-FR" altLang="zh-CN" dirty="0" err="1"/>
              <a:t>interference</a:t>
            </a:r>
            <a:endParaRPr lang="fr-F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26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388997" y="5399872"/>
            <a:ext cx="8410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altLang="zh-CN" sz="2400" dirty="0" smtClean="0"/>
              <a:t>T copulas </a:t>
            </a:r>
            <a:r>
              <a:rPr lang="fr-FR" altLang="zh-CN" sz="2400" dirty="0" err="1" smtClean="0"/>
              <a:t>with</a:t>
            </a:r>
            <a:r>
              <a:rPr lang="fr-FR" altLang="zh-CN" sz="2400" dirty="0" smtClean="0"/>
              <a:t> </a:t>
            </a:r>
            <a:r>
              <a:rPr lang="fr-FR" altLang="zh-CN" sz="2400" dirty="0" err="1" smtClean="0"/>
              <a:t>different</a:t>
            </a:r>
            <a:r>
              <a:rPr lang="fr-FR" altLang="zh-CN" sz="2400" dirty="0" smtClean="0"/>
              <a:t> </a:t>
            </a:r>
            <a:r>
              <a:rPr lang="fr-FR" altLang="zh-CN" sz="2400" dirty="0" err="1" smtClean="0"/>
              <a:t>Degree</a:t>
            </a:r>
            <a:r>
              <a:rPr lang="fr-FR" altLang="zh-CN" sz="2400" dirty="0" smtClean="0"/>
              <a:t> of </a:t>
            </a:r>
            <a:r>
              <a:rPr lang="fr-FR" altLang="zh-CN" sz="2400" dirty="0" err="1" smtClean="0"/>
              <a:t>Freedoms</a:t>
            </a:r>
            <a:r>
              <a:rPr lang="fr-FR" altLang="zh-CN" sz="2400" dirty="0" smtClean="0"/>
              <a:t> have </a:t>
            </a:r>
            <a:r>
              <a:rPr lang="fr-FR" altLang="zh-CN" sz="2400" dirty="0" err="1" smtClean="0"/>
              <a:t>similar</a:t>
            </a:r>
            <a:r>
              <a:rPr lang="fr-FR" altLang="zh-CN" sz="2400" dirty="0" smtClean="0"/>
              <a:t> </a:t>
            </a:r>
            <a:r>
              <a:rPr lang="fr-FR" altLang="zh-CN" sz="2400" dirty="0" err="1" smtClean="0"/>
              <a:t>densities</a:t>
            </a:r>
            <a:r>
              <a:rPr lang="fr-FR" altLang="zh-CN" sz="2400" dirty="0" smtClean="0"/>
              <a:t>. </a:t>
            </a:r>
            <a:endParaRPr lang="fr-FR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876117" y="307817"/>
            <a:ext cx="4925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b="1" dirty="0"/>
              <a:t>3</a:t>
            </a:r>
            <a:r>
              <a:rPr lang="fr-FR" sz="2800" b="1" dirty="0" smtClean="0"/>
              <a:t>. </a:t>
            </a:r>
            <a:r>
              <a:rPr lang="fr-FR" sz="2800" b="1" dirty="0" err="1" smtClean="0"/>
              <a:t>Density</a:t>
            </a:r>
            <a:r>
              <a:rPr lang="fr-FR" sz="2800" b="1" dirty="0" smtClean="0"/>
              <a:t> </a:t>
            </a:r>
            <a:r>
              <a:rPr lang="fr-FR" altLang="zh-CN" sz="2800" b="1" dirty="0" smtClean="0"/>
              <a:t>of </a:t>
            </a:r>
            <a:r>
              <a:rPr lang="fr-FR" altLang="zh-CN" sz="2800" b="1" dirty="0" err="1" smtClean="0"/>
              <a:t>its</a:t>
            </a:r>
            <a:r>
              <a:rPr lang="fr-FR" altLang="zh-CN" sz="2800" b="1" dirty="0" smtClean="0"/>
              <a:t> </a:t>
            </a:r>
            <a:r>
              <a:rPr lang="fr-FR" altLang="zh-CN" sz="2800" b="1" dirty="0" err="1" smtClean="0"/>
              <a:t>margins</a:t>
            </a:r>
            <a:r>
              <a:rPr lang="fr-FR" altLang="zh-CN" sz="2800" b="1" dirty="0" smtClean="0"/>
              <a:t>(CDF)</a:t>
            </a:r>
            <a:r>
              <a:rPr lang="fr-FR" sz="2800" b="1" dirty="0" smtClean="0"/>
              <a:t>: 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08817" y="412206"/>
            <a:ext cx="6929194" cy="503225"/>
          </a:xfrm>
        </p:spPr>
        <p:txBody>
          <a:bodyPr>
            <a:noAutofit/>
          </a:bodyPr>
          <a:lstStyle/>
          <a:p>
            <a:pPr>
              <a:tabLst>
                <a:tab pos="0" algn="ctr"/>
              </a:tabLst>
            </a:pPr>
            <a:r>
              <a:rPr lang="fr-FR" sz="3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</a:rPr>
              <a:t>Simulation</a:t>
            </a:r>
            <a:endParaRPr lang="fr-FR" sz="36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(Headings)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6467" t="1836" r="19560" b="19069"/>
          <a:stretch/>
        </p:blipFill>
        <p:spPr>
          <a:xfrm>
            <a:off x="51519" y="1182388"/>
            <a:ext cx="4561725" cy="36725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7111" t="2262" r="5583" b="4354"/>
          <a:stretch/>
        </p:blipFill>
        <p:spPr>
          <a:xfrm>
            <a:off x="4504453" y="1048710"/>
            <a:ext cx="4664599" cy="374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3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645164" y="5606255"/>
            <a:ext cx="5834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Figure </a:t>
            </a:r>
            <a:r>
              <a:rPr lang="fr-FR" sz="2000" dirty="0"/>
              <a:t>4</a:t>
            </a:r>
            <a:r>
              <a:rPr lang="fr-FR" sz="2000" dirty="0" smtClean="0"/>
              <a:t>.</a:t>
            </a:r>
            <a:r>
              <a:rPr lang="fr-FR" altLang="zh-CN" sz="2000" dirty="0" smtClean="0"/>
              <a:t> </a:t>
            </a:r>
            <a:r>
              <a:rPr lang="fr-FR" altLang="zh-CN" sz="2000" i="1" dirty="0"/>
              <a:t>t</a:t>
            </a:r>
            <a:r>
              <a:rPr lang="fr-FR" altLang="zh-CN" sz="2000" dirty="0"/>
              <a:t> copula </a:t>
            </a:r>
            <a:r>
              <a:rPr lang="fr-FR" altLang="zh-CN" sz="2000" dirty="0" smtClean="0"/>
              <a:t>and </a:t>
            </a:r>
            <a:r>
              <a:rPr lang="fr-FR" altLang="zh-CN" sz="2000" dirty="0" err="1" smtClean="0"/>
              <a:t>interference</a:t>
            </a:r>
            <a:r>
              <a:rPr lang="fr-FR" altLang="zh-CN" sz="2000" dirty="0" smtClean="0"/>
              <a:t> </a:t>
            </a:r>
            <a:r>
              <a:rPr lang="fr-FR" altLang="zh-CN" sz="2000" dirty="0" err="1" smtClean="0"/>
              <a:t>samples</a:t>
            </a:r>
            <a:r>
              <a:rPr lang="fr-FR" altLang="zh-CN" sz="2000" dirty="0" smtClean="0"/>
              <a:t> (</a:t>
            </a:r>
            <a:r>
              <a:rPr lang="fr-FR" altLang="zh-CN" sz="2000" b="1" dirty="0" smtClean="0"/>
              <a:t>v=10</a:t>
            </a:r>
            <a:r>
              <a:rPr lang="fr-FR" altLang="zh-CN" sz="2000" dirty="0" smtClean="0"/>
              <a:t>)</a:t>
            </a:r>
            <a:endParaRPr lang="fr-FR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27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3765169" y="369398"/>
            <a:ext cx="53788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600" b="1" dirty="0"/>
              <a:t>4</a:t>
            </a:r>
            <a:r>
              <a:rPr lang="fr-FR" sz="2600" b="1" dirty="0" smtClean="0"/>
              <a:t>. T copula </a:t>
            </a:r>
            <a:r>
              <a:rPr lang="fr-FR" sz="2600" b="1" dirty="0" err="1" smtClean="0"/>
              <a:t>Function</a:t>
            </a:r>
            <a:r>
              <a:rPr lang="fr-FR" sz="2600" b="1" dirty="0" smtClean="0"/>
              <a:t>: 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108817" y="412206"/>
            <a:ext cx="6929194" cy="503225"/>
          </a:xfrm>
        </p:spPr>
        <p:txBody>
          <a:bodyPr>
            <a:noAutofit/>
          </a:bodyPr>
          <a:lstStyle/>
          <a:p>
            <a:pPr>
              <a:tabLst>
                <a:tab pos="0" algn="ctr"/>
              </a:tabLst>
            </a:pPr>
            <a:r>
              <a:rPr lang="fr-FR" sz="3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</a:rPr>
              <a:t>Simulation</a:t>
            </a:r>
            <a:endParaRPr lang="fr-FR" sz="36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(Headings)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6078" t="1134" r="16878" b="7045"/>
          <a:stretch/>
        </p:blipFill>
        <p:spPr>
          <a:xfrm>
            <a:off x="256160" y="1197088"/>
            <a:ext cx="4288321" cy="43504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5916" t="2669" r="16493" b="5684"/>
          <a:stretch/>
        </p:blipFill>
        <p:spPr>
          <a:xfrm>
            <a:off x="4607110" y="1254910"/>
            <a:ext cx="4351359" cy="437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2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28</a:t>
            </a:fld>
            <a:endParaRPr lang="fr-FR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108817" y="412206"/>
            <a:ext cx="6929194" cy="503225"/>
          </a:xfrm>
        </p:spPr>
        <p:txBody>
          <a:bodyPr>
            <a:noAutofit/>
          </a:bodyPr>
          <a:lstStyle/>
          <a:p>
            <a:pPr>
              <a:tabLst>
                <a:tab pos="0" algn="ctr"/>
              </a:tabLst>
            </a:pPr>
            <a:r>
              <a:rPr lang="fr-FR" sz="3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</a:rPr>
              <a:t>Simulation</a:t>
            </a:r>
            <a:endParaRPr lang="fr-FR" sz="36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(Headings)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632" t="1708" r="27101" b="16458"/>
          <a:stretch/>
        </p:blipFill>
        <p:spPr>
          <a:xfrm>
            <a:off x="375781" y="1168226"/>
            <a:ext cx="4200520" cy="4367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3640" t="1369" r="28020" b="18148"/>
          <a:stretch/>
        </p:blipFill>
        <p:spPr>
          <a:xfrm>
            <a:off x="4661172" y="1120101"/>
            <a:ext cx="4182203" cy="43441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45164" y="5606255"/>
            <a:ext cx="5834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Figure </a:t>
            </a:r>
            <a:r>
              <a:rPr lang="fr-FR" sz="2000" dirty="0"/>
              <a:t>5</a:t>
            </a:r>
            <a:r>
              <a:rPr lang="fr-FR" sz="2000" dirty="0" smtClean="0"/>
              <a:t>.</a:t>
            </a:r>
            <a:r>
              <a:rPr lang="fr-FR" altLang="zh-CN" sz="2000" dirty="0" smtClean="0"/>
              <a:t> </a:t>
            </a:r>
            <a:r>
              <a:rPr lang="fr-FR" altLang="zh-CN" sz="2000" i="1" dirty="0"/>
              <a:t>t</a:t>
            </a:r>
            <a:r>
              <a:rPr lang="fr-FR" altLang="zh-CN" sz="2000" dirty="0"/>
              <a:t> copula </a:t>
            </a:r>
            <a:r>
              <a:rPr lang="fr-FR" altLang="zh-CN" sz="2000" dirty="0" smtClean="0"/>
              <a:t>and </a:t>
            </a:r>
            <a:r>
              <a:rPr lang="fr-FR" altLang="zh-CN" sz="2000" dirty="0" err="1" smtClean="0"/>
              <a:t>interference</a:t>
            </a:r>
            <a:r>
              <a:rPr lang="fr-FR" altLang="zh-CN" sz="2000" dirty="0" smtClean="0"/>
              <a:t> </a:t>
            </a:r>
            <a:r>
              <a:rPr lang="fr-FR" altLang="zh-CN" sz="2000" dirty="0" err="1" smtClean="0"/>
              <a:t>samples</a:t>
            </a:r>
            <a:r>
              <a:rPr lang="fr-FR" altLang="zh-CN" sz="2000" dirty="0" smtClean="0"/>
              <a:t> (</a:t>
            </a:r>
            <a:r>
              <a:rPr lang="fr-FR" altLang="zh-CN" sz="2000" b="1" dirty="0" smtClean="0"/>
              <a:t>v=1</a:t>
            </a:r>
            <a:r>
              <a:rPr lang="fr-FR" altLang="zh-CN" sz="2000" dirty="0" smtClean="0"/>
              <a:t>)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1101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91210" y="1759716"/>
            <a:ext cx="4229171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</a:t>
            </a:r>
            <a:r>
              <a:rPr lang="fr-FR" altLang="zh-CN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HANK</a:t>
            </a:r>
            <a:r>
              <a:rPr 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YOU</a:t>
            </a:r>
            <a:r>
              <a:rPr lang="zh-CN" altLang="fr-FR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！</a:t>
            </a:r>
            <a:endParaRPr lang="en-US" sz="5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407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6534" y="412206"/>
            <a:ext cx="6929194" cy="503225"/>
          </a:xfrm>
        </p:spPr>
        <p:txBody>
          <a:bodyPr>
            <a:noAutofit/>
          </a:bodyPr>
          <a:lstStyle/>
          <a:p>
            <a:pPr>
              <a:tabLst>
                <a:tab pos="0" algn="ctr"/>
              </a:tabLst>
            </a:pPr>
            <a:r>
              <a:rPr lang="fr-FR" sz="3600" b="1" dirty="0" err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</a:rPr>
              <a:t>Modeling</a:t>
            </a:r>
            <a:r>
              <a:rPr lang="fr-FR" sz="3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</a:rPr>
              <a:t> of </a:t>
            </a:r>
            <a:r>
              <a:rPr lang="fr-FR" sz="3600" b="1" dirty="0" err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</a:rPr>
              <a:t>Interference</a:t>
            </a:r>
            <a:endParaRPr lang="fr-FR" sz="36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(Headings)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170348"/>
            <a:ext cx="8458336" cy="519607"/>
          </a:xfrm>
        </p:spPr>
        <p:txBody>
          <a:bodyPr>
            <a:normAutofit lnSpcReduction="10000"/>
          </a:bodyPr>
          <a:lstStyle/>
          <a:p>
            <a:r>
              <a:rPr lang="fr-FR" sz="3200" dirty="0" smtClean="0">
                <a:solidFill>
                  <a:srgbClr val="FF0000"/>
                </a:solidFill>
              </a:rPr>
              <a:t> </a:t>
            </a:r>
            <a:r>
              <a:rPr lang="fr-FR" sz="3200" b="1" dirty="0" err="1" smtClean="0"/>
              <a:t>Interference</a:t>
            </a:r>
            <a:r>
              <a:rPr lang="fr-FR" sz="3200" b="1" dirty="0" smtClean="0"/>
              <a:t>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3</a:t>
            </a:fld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104504" y="1707863"/>
            <a:ext cx="89270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altLang="zh-CN" sz="2800" b="1" dirty="0" smtClean="0"/>
              <a:t>I.  </a:t>
            </a:r>
            <a:r>
              <a:rPr lang="fr-FR" altLang="zh-CN" sz="2800" b="1" dirty="0" err="1" smtClean="0"/>
              <a:t>Classic</a:t>
            </a:r>
            <a:r>
              <a:rPr lang="fr-FR" altLang="zh-CN" sz="2800" b="1" dirty="0" smtClean="0"/>
              <a:t> </a:t>
            </a:r>
            <a:r>
              <a:rPr lang="fr-FR" altLang="zh-CN" sz="2800" b="1" dirty="0" err="1" smtClean="0"/>
              <a:t>Gaussian</a:t>
            </a:r>
            <a:r>
              <a:rPr lang="fr-FR" altLang="zh-CN" sz="2800" b="1" dirty="0" smtClean="0"/>
              <a:t> Model</a:t>
            </a:r>
            <a:r>
              <a:rPr lang="fr-FR" sz="2800" b="1" dirty="0" smtClean="0"/>
              <a:t>: </a:t>
            </a:r>
          </a:p>
          <a:p>
            <a:pPr marL="514350" indent="-514350" algn="just">
              <a:buFont typeface="+mj-lt"/>
              <a:buAutoNum type="arabicParenR"/>
            </a:pPr>
            <a:r>
              <a:rPr lang="fr-FR" sz="2800" dirty="0" smtClean="0"/>
              <a:t>	</a:t>
            </a:r>
            <a:r>
              <a:rPr lang="fr-FR" sz="2800" dirty="0" err="1" smtClean="0"/>
              <a:t>Impulsiveness</a:t>
            </a:r>
            <a:r>
              <a:rPr lang="fr-FR" sz="2800" dirty="0" smtClean="0"/>
              <a:t> </a:t>
            </a:r>
            <a:r>
              <a:rPr lang="fr-FR" sz="2800" dirty="0"/>
              <a:t>---- </a:t>
            </a:r>
            <a:r>
              <a:rPr lang="fr-FR" sz="2800" dirty="0" err="1"/>
              <a:t>low</a:t>
            </a:r>
            <a:r>
              <a:rPr lang="fr-FR" sz="2800" dirty="0"/>
              <a:t> </a:t>
            </a:r>
            <a:r>
              <a:rPr lang="fr-FR" sz="2800" dirty="0" err="1"/>
              <a:t>tail</a:t>
            </a:r>
            <a:r>
              <a:rPr lang="fr-FR" sz="2800" dirty="0"/>
              <a:t> </a:t>
            </a:r>
            <a:r>
              <a:rPr lang="fr-FR" sz="2800" dirty="0" err="1"/>
              <a:t>probability</a:t>
            </a:r>
            <a:r>
              <a:rPr lang="fr-FR" sz="2800" dirty="0"/>
              <a:t> </a:t>
            </a:r>
          </a:p>
          <a:p>
            <a:pPr marL="514350" indent="-514350" algn="just">
              <a:buFont typeface="+mj-lt"/>
              <a:buAutoNum type="arabicParenR"/>
            </a:pPr>
            <a:r>
              <a:rPr lang="fr-FR" sz="2800" dirty="0" smtClean="0"/>
              <a:t> 	</a:t>
            </a:r>
            <a:r>
              <a:rPr lang="fr-FR" sz="2800" dirty="0" err="1" smtClean="0"/>
              <a:t>Dependence</a:t>
            </a:r>
            <a:r>
              <a:rPr lang="fr-FR" sz="2800" dirty="0" smtClean="0"/>
              <a:t> </a:t>
            </a:r>
            <a:r>
              <a:rPr lang="fr-FR" sz="2800" dirty="0"/>
              <a:t>--- </a:t>
            </a:r>
            <a:r>
              <a:rPr lang="fr-FR" sz="2800" dirty="0" err="1" smtClean="0"/>
              <a:t>i.i.d</a:t>
            </a:r>
            <a:endParaRPr lang="fr-FR" sz="2800" dirty="0"/>
          </a:p>
          <a:p>
            <a:pPr algn="just"/>
            <a:r>
              <a:rPr lang="fr-FR" sz="2800" b="1" dirty="0" smtClean="0"/>
              <a:t>II.  </a:t>
            </a:r>
            <a:r>
              <a:rPr lang="fr-FR" sz="2800" b="1" dirty="0" err="1" smtClean="0"/>
              <a:t>Modeling</a:t>
            </a:r>
            <a:r>
              <a:rPr lang="fr-FR" sz="2800" b="1" dirty="0" smtClean="0"/>
              <a:t> of </a:t>
            </a:r>
            <a:r>
              <a:rPr lang="fr-FR" sz="2800" b="1" dirty="0" err="1" smtClean="0"/>
              <a:t>Impulsiveness</a:t>
            </a:r>
            <a:endParaRPr lang="fr-FR" sz="2800" b="1" dirty="0" smtClean="0"/>
          </a:p>
          <a:p>
            <a:pPr algn="just"/>
            <a:r>
              <a:rPr lang="fr-FR" sz="2800" b="1" dirty="0"/>
              <a:t>	</a:t>
            </a:r>
            <a:r>
              <a:rPr lang="fr-FR" sz="2800" dirty="0" smtClean="0"/>
              <a:t>Alpha-stable Model --- long </a:t>
            </a:r>
            <a:r>
              <a:rPr lang="fr-FR" sz="2800" dirty="0" err="1" smtClean="0"/>
              <a:t>tail</a:t>
            </a:r>
            <a:r>
              <a:rPr lang="fr-FR" sz="2800" dirty="0" smtClean="0"/>
              <a:t> in PDF</a:t>
            </a:r>
          </a:p>
          <a:p>
            <a:pPr algn="just"/>
            <a:r>
              <a:rPr lang="fr-FR" sz="2800" b="1" dirty="0" smtClean="0"/>
              <a:t>III.  </a:t>
            </a:r>
            <a:r>
              <a:rPr lang="fr-FR" sz="2800" b="1" dirty="0" err="1" smtClean="0"/>
              <a:t>Modeling</a:t>
            </a:r>
            <a:r>
              <a:rPr lang="fr-FR" sz="2800" b="1" dirty="0" smtClean="0"/>
              <a:t> of </a:t>
            </a:r>
            <a:r>
              <a:rPr lang="fr-FR" sz="2800" b="1" dirty="0" err="1" smtClean="0"/>
              <a:t>Dependence</a:t>
            </a:r>
            <a:r>
              <a:rPr lang="fr-FR" sz="2800" b="1" dirty="0" smtClean="0"/>
              <a:t>:</a:t>
            </a:r>
          </a:p>
          <a:p>
            <a:pPr marL="514350" indent="-514350" algn="just">
              <a:buFont typeface="+mj-lt"/>
              <a:buAutoNum type="arabicParenR"/>
            </a:pPr>
            <a:r>
              <a:rPr lang="fr-FR" sz="2800" dirty="0"/>
              <a:t>	</a:t>
            </a:r>
            <a:r>
              <a:rPr lang="fr-FR" altLang="zh-CN" sz="2800" dirty="0" err="1" smtClean="0"/>
              <a:t>Sub-Gaussian</a:t>
            </a:r>
            <a:r>
              <a:rPr lang="fr-FR" altLang="zh-CN" sz="2800" dirty="0" smtClean="0"/>
              <a:t> Model</a:t>
            </a:r>
          </a:p>
          <a:p>
            <a:pPr marL="514350" indent="-514350" algn="just">
              <a:buFont typeface="+mj-lt"/>
              <a:buAutoNum type="arabicParenR"/>
            </a:pPr>
            <a:r>
              <a:rPr lang="fr-FR" altLang="zh-CN" sz="2800" dirty="0"/>
              <a:t> </a:t>
            </a:r>
            <a:r>
              <a:rPr lang="fr-FR" altLang="zh-CN" sz="2800" dirty="0" smtClean="0"/>
              <a:t>    Copula </a:t>
            </a:r>
            <a:r>
              <a:rPr lang="fr-FR" altLang="zh-CN" sz="2800" dirty="0"/>
              <a:t>T</a:t>
            </a:r>
            <a:r>
              <a:rPr lang="fr-FR" altLang="zh-CN" sz="2800" dirty="0" smtClean="0"/>
              <a:t>heory</a:t>
            </a:r>
            <a:endParaRPr lang="fr-FR" altLang="zh-CN" sz="2800" dirty="0" smtClean="0">
              <a:solidFill>
                <a:srgbClr val="FF0000"/>
              </a:solidFill>
            </a:endParaRPr>
          </a:p>
          <a:p>
            <a:pPr algn="just"/>
            <a:r>
              <a:rPr lang="fr-FR" altLang="zh-CN" sz="2800" dirty="0">
                <a:solidFill>
                  <a:srgbClr val="FF0000"/>
                </a:solidFill>
              </a:rPr>
              <a:t>	</a:t>
            </a:r>
            <a:endParaRPr lang="fr-FR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25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462" y="1120937"/>
            <a:ext cx="88875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3200" b="1" dirty="0" err="1" smtClean="0"/>
              <a:t>Two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determinants</a:t>
            </a:r>
            <a:r>
              <a:rPr lang="fr-FR" sz="3200" b="1" dirty="0" smtClean="0"/>
              <a:t> of </a:t>
            </a:r>
            <a:r>
              <a:rPr lang="fr-FR" sz="3200" b="1" dirty="0" err="1" smtClean="0"/>
              <a:t>interference</a:t>
            </a:r>
            <a:r>
              <a:rPr lang="fr-FR" sz="3200" baseline="30000" dirty="0" smtClean="0"/>
              <a:t>[1]</a:t>
            </a:r>
            <a:r>
              <a:rPr lang="fr-FR" sz="3200" b="1" dirty="0" smtClean="0"/>
              <a:t>: </a:t>
            </a:r>
          </a:p>
          <a:p>
            <a:pPr marL="514350" indent="-514350" algn="just">
              <a:buAutoNum type="arabicPeriod"/>
            </a:pPr>
            <a:r>
              <a:rPr lang="fr-FR" sz="2800" b="1" dirty="0" smtClean="0"/>
              <a:t>Path Law</a:t>
            </a:r>
            <a:endParaRPr lang="fr-FR" sz="2800" dirty="0" smtClean="0"/>
          </a:p>
          <a:p>
            <a:pPr marL="514350" indent="-514350" algn="just">
              <a:buAutoNum type="arabicPeriod"/>
            </a:pPr>
            <a:r>
              <a:rPr lang="fr-FR" sz="2800" b="1" dirty="0" smtClean="0"/>
              <a:t>Network </a:t>
            </a:r>
            <a:r>
              <a:rPr lang="fr-FR" sz="2800" b="1" dirty="0" err="1" smtClean="0"/>
              <a:t>Geometry</a:t>
            </a:r>
            <a:r>
              <a:rPr lang="fr-FR" sz="2800" dirty="0" smtClean="0"/>
              <a:t>, i.e. the distribution of ’</a:t>
            </a:r>
            <a:r>
              <a:rPr lang="fr-FR" sz="2800" dirty="0" err="1" smtClean="0"/>
              <a:t>Interferers</a:t>
            </a:r>
            <a:r>
              <a:rPr lang="fr-FR" sz="2800" dirty="0" smtClean="0"/>
              <a:t>’ (</a:t>
            </a:r>
            <a:r>
              <a:rPr lang="fr-FR" sz="2800" dirty="0" err="1" smtClean="0"/>
              <a:t>nodes</a:t>
            </a:r>
            <a:r>
              <a:rPr lang="fr-FR" sz="2800" dirty="0"/>
              <a:t> </a:t>
            </a:r>
            <a:r>
              <a:rPr lang="fr-FR" sz="2800" dirty="0" err="1" smtClean="0"/>
              <a:t>concurrently</a:t>
            </a:r>
            <a:r>
              <a:rPr lang="fr-FR" sz="2800" dirty="0" smtClean="0"/>
              <a:t> </a:t>
            </a:r>
            <a:r>
              <a:rPr lang="fr-FR" sz="2800" dirty="0" err="1" smtClean="0"/>
              <a:t>transmitting</a:t>
            </a:r>
            <a:r>
              <a:rPr lang="fr-FR" sz="2800" dirty="0" smtClean="0"/>
              <a:t> </a:t>
            </a:r>
            <a:r>
              <a:rPr lang="fr-FR" sz="2800" dirty="0" err="1" smtClean="0"/>
              <a:t>singals</a:t>
            </a:r>
            <a:r>
              <a:rPr lang="fr-FR" sz="2800" dirty="0" smtClean="0"/>
              <a:t>).</a:t>
            </a:r>
          </a:p>
          <a:p>
            <a:pPr algn="just"/>
            <a:r>
              <a:rPr lang="fr-FR" sz="2800" dirty="0" smtClean="0"/>
              <a:t>   </a:t>
            </a:r>
            <a:r>
              <a:rPr lang="fr-FR" sz="2400" dirty="0" smtClean="0"/>
              <a:t>(1) the distribution of </a:t>
            </a:r>
            <a:r>
              <a:rPr lang="fr-FR" sz="2400" dirty="0" err="1" smtClean="0"/>
              <a:t>interfering</a:t>
            </a:r>
            <a:r>
              <a:rPr lang="fr-FR" sz="2400" dirty="0" smtClean="0"/>
              <a:t> </a:t>
            </a:r>
            <a:r>
              <a:rPr lang="fr-FR" sz="2400" dirty="0" err="1" smtClean="0"/>
              <a:t>nodes</a:t>
            </a:r>
            <a:endParaRPr lang="fr-FR" sz="2400" dirty="0" smtClean="0"/>
          </a:p>
          <a:p>
            <a:pPr algn="just"/>
            <a:r>
              <a:rPr lang="fr-FR" sz="2400" dirty="0"/>
              <a:t> </a:t>
            </a:r>
            <a:r>
              <a:rPr lang="fr-FR" sz="2400" dirty="0" smtClean="0"/>
              <a:t>   (2) the multiple </a:t>
            </a:r>
            <a:r>
              <a:rPr lang="fr-FR" sz="2400" dirty="0" err="1" smtClean="0"/>
              <a:t>access</a:t>
            </a:r>
            <a:r>
              <a:rPr lang="fr-FR" sz="2400" dirty="0" smtClean="0"/>
              <a:t> </a:t>
            </a:r>
            <a:r>
              <a:rPr lang="fr-FR" sz="2400" dirty="0" err="1" smtClean="0"/>
              <a:t>scheme</a:t>
            </a:r>
            <a:r>
              <a:rPr lang="fr-FR" sz="2400" dirty="0" smtClean="0"/>
              <a:t>. </a:t>
            </a:r>
            <a:r>
              <a:rPr lang="fr-FR" sz="2400" dirty="0" err="1" smtClean="0"/>
              <a:t>E.g</a:t>
            </a:r>
            <a:r>
              <a:rPr lang="fr-FR" sz="2400" dirty="0" smtClean="0"/>
              <a:t>. </a:t>
            </a:r>
            <a:r>
              <a:rPr lang="fr-FR" sz="2400" dirty="0" smtClean="0">
                <a:solidFill>
                  <a:srgbClr val="FF0000"/>
                </a:solidFill>
              </a:rPr>
              <a:t>SCMA</a:t>
            </a:r>
            <a:endParaRPr lang="fr-FR" sz="24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4</a:t>
            </a:fld>
            <a:endParaRPr lang="fr-F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326534" y="412206"/>
            <a:ext cx="6929194" cy="503225"/>
          </a:xfrm>
        </p:spPr>
        <p:txBody>
          <a:bodyPr>
            <a:noAutofit/>
          </a:bodyPr>
          <a:lstStyle/>
          <a:p>
            <a:pPr>
              <a:tabLst>
                <a:tab pos="0" algn="ctr"/>
              </a:tabLst>
            </a:pPr>
            <a:r>
              <a:rPr lang="fr-FR" sz="3600" b="1" dirty="0" err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</a:rPr>
              <a:t>Modeling</a:t>
            </a:r>
            <a:r>
              <a:rPr lang="fr-FR" sz="3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</a:rPr>
              <a:t> of </a:t>
            </a:r>
            <a:r>
              <a:rPr lang="fr-FR" sz="3600" b="1" dirty="0" err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</a:rPr>
              <a:t>Interference</a:t>
            </a:r>
            <a:endParaRPr lang="fr-FR" sz="36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(Headings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6462" y="5615582"/>
            <a:ext cx="835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altLang="zh-CN" sz="1600" dirty="0" smtClean="0"/>
              <a:t>[2] </a:t>
            </a:r>
            <a:r>
              <a:rPr lang="en-US" dirty="0"/>
              <a:t>Weber, Steven, and Jeffrey G. Andrews. "Transmission capacity of wireless networks." </a:t>
            </a:r>
            <a:r>
              <a:rPr lang="en-US" i="1" dirty="0"/>
              <a:t>Foundations and Trends® in Networking</a:t>
            </a:r>
            <a:r>
              <a:rPr lang="en-US" dirty="0"/>
              <a:t>5.2–3 (2012): 109-281.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44962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462" y="1120937"/>
            <a:ext cx="88875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3200" b="1" dirty="0" smtClean="0"/>
              <a:t>Alpha-stable model: </a:t>
            </a:r>
          </a:p>
          <a:p>
            <a:pPr algn="just"/>
            <a:r>
              <a:rPr lang="fr-FR" sz="2800" dirty="0"/>
              <a:t>N</a:t>
            </a:r>
            <a:r>
              <a:rPr lang="fr-FR" sz="2800" dirty="0" smtClean="0"/>
              <a:t>etwork </a:t>
            </a:r>
            <a:r>
              <a:rPr lang="fr-FR" sz="2800" dirty="0" err="1" smtClean="0"/>
              <a:t>Geometry</a:t>
            </a:r>
            <a:r>
              <a:rPr lang="fr-FR" sz="2800" dirty="0" smtClean="0"/>
              <a:t> --- PPP (Poisson Point </a:t>
            </a:r>
            <a:r>
              <a:rPr lang="fr-FR" sz="2800" dirty="0" err="1" smtClean="0"/>
              <a:t>Process</a:t>
            </a:r>
            <a:r>
              <a:rPr lang="fr-FR" sz="2800" dirty="0" smtClean="0"/>
              <a:t>)</a:t>
            </a:r>
          </a:p>
          <a:p>
            <a:pPr algn="just"/>
            <a:r>
              <a:rPr lang="fr-FR" sz="2800" dirty="0" err="1" smtClean="0"/>
              <a:t>Aggregate</a:t>
            </a:r>
            <a:r>
              <a:rPr lang="fr-FR" sz="2800" dirty="0" smtClean="0"/>
              <a:t> </a:t>
            </a:r>
            <a:r>
              <a:rPr lang="fr-FR" sz="2800" dirty="0" err="1" smtClean="0"/>
              <a:t>interference</a:t>
            </a:r>
            <a:r>
              <a:rPr lang="fr-FR" sz="2800" dirty="0" smtClean="0"/>
              <a:t> --- </a:t>
            </a:r>
            <a:r>
              <a:rPr lang="el-GR" sz="2800" dirty="0" smtClean="0"/>
              <a:t>α</a:t>
            </a:r>
            <a:r>
              <a:rPr lang="fr-FR" sz="2800" dirty="0" smtClean="0"/>
              <a:t>-Stable</a:t>
            </a:r>
            <a:r>
              <a:rPr lang="fr-FR" sz="2800" baseline="30000" dirty="0" smtClean="0"/>
              <a:t>[2]</a:t>
            </a:r>
            <a:r>
              <a:rPr lang="fr-FR" sz="2800" dirty="0" smtClean="0"/>
              <a:t>.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fr-FR" sz="2800" dirty="0" err="1" smtClean="0"/>
              <a:t>Characterizes</a:t>
            </a:r>
            <a:r>
              <a:rPr lang="fr-FR" sz="2800" dirty="0" smtClean="0"/>
              <a:t> </a:t>
            </a:r>
            <a:r>
              <a:rPr lang="fr-FR" sz="2800" dirty="0" err="1" smtClean="0"/>
              <a:t>impulsivness</a:t>
            </a:r>
            <a:endParaRPr lang="fr-FR" sz="2800" dirty="0" smtClean="0"/>
          </a:p>
          <a:p>
            <a:pPr marL="457200" indent="-457200" algn="just">
              <a:buFont typeface="+mj-lt"/>
              <a:buAutoNum type="arabicParenR"/>
            </a:pPr>
            <a:r>
              <a:rPr lang="fr-FR" sz="2800" dirty="0" smtClean="0"/>
              <a:t>Captures the </a:t>
            </a:r>
            <a:r>
              <a:rPr lang="fr-FR" sz="2800" dirty="0" err="1" smtClean="0"/>
              <a:t>characteristics</a:t>
            </a:r>
            <a:r>
              <a:rPr lang="fr-FR" sz="2800" dirty="0" smtClean="0"/>
              <a:t> of network </a:t>
            </a:r>
            <a:r>
              <a:rPr lang="fr-FR" sz="2800" dirty="0" err="1" smtClean="0"/>
              <a:t>geometry</a:t>
            </a:r>
            <a:endParaRPr lang="fr-FR" sz="2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5</a:t>
            </a:fld>
            <a:endParaRPr lang="fr-F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326534" y="412206"/>
            <a:ext cx="6929194" cy="503225"/>
          </a:xfrm>
        </p:spPr>
        <p:txBody>
          <a:bodyPr>
            <a:noAutofit/>
          </a:bodyPr>
          <a:lstStyle/>
          <a:p>
            <a:pPr>
              <a:tabLst>
                <a:tab pos="0" algn="ctr"/>
              </a:tabLst>
            </a:pPr>
            <a:r>
              <a:rPr lang="fr-FR" sz="3600" b="1" dirty="0" err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</a:rPr>
              <a:t>Modeling</a:t>
            </a:r>
            <a:r>
              <a:rPr lang="fr-FR" sz="3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</a:rPr>
              <a:t> of </a:t>
            </a:r>
            <a:r>
              <a:rPr lang="fr-FR" sz="3600" b="1" dirty="0" err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</a:rPr>
              <a:t>Interference</a:t>
            </a:r>
            <a:endParaRPr lang="fr-FR" sz="36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(Headings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6462" y="5615582"/>
            <a:ext cx="8356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altLang="zh-CN" sz="1600" dirty="0" smtClean="0"/>
              <a:t>[2] </a:t>
            </a:r>
            <a:r>
              <a:rPr lang="fr-FR" dirty="0"/>
              <a:t>ILOW, Jacek et HATZINAKOS, </a:t>
            </a:r>
            <a:r>
              <a:rPr lang="fr-FR" dirty="0" err="1"/>
              <a:t>Dimitrios</a:t>
            </a:r>
            <a:r>
              <a:rPr lang="fr-FR" dirty="0"/>
              <a:t>. </a:t>
            </a:r>
            <a:r>
              <a:rPr lang="fr-FR" dirty="0" err="1"/>
              <a:t>Analytic</a:t>
            </a:r>
            <a:r>
              <a:rPr lang="fr-FR" dirty="0"/>
              <a:t> alpha-stable noise </a:t>
            </a:r>
            <a:r>
              <a:rPr lang="fr-FR" dirty="0" err="1"/>
              <a:t>modeling</a:t>
            </a:r>
            <a:r>
              <a:rPr lang="fr-FR" dirty="0"/>
              <a:t> in a Poisson </a:t>
            </a:r>
            <a:r>
              <a:rPr lang="fr-FR" dirty="0" err="1"/>
              <a:t>field</a:t>
            </a:r>
            <a:r>
              <a:rPr lang="fr-FR" dirty="0"/>
              <a:t> of </a:t>
            </a:r>
            <a:r>
              <a:rPr lang="fr-FR" dirty="0" err="1"/>
              <a:t>interferers</a:t>
            </a:r>
            <a:r>
              <a:rPr lang="fr-FR" dirty="0"/>
              <a:t> or </a:t>
            </a:r>
            <a:r>
              <a:rPr lang="fr-FR" dirty="0" err="1"/>
              <a:t>scatterers</a:t>
            </a:r>
            <a:r>
              <a:rPr lang="fr-FR" dirty="0"/>
              <a:t>. </a:t>
            </a:r>
            <a:r>
              <a:rPr lang="fr-FR" i="1" dirty="0"/>
              <a:t>IEEE transactions on signal </a:t>
            </a:r>
            <a:r>
              <a:rPr lang="fr-FR" i="1" dirty="0" err="1"/>
              <a:t>processing</a:t>
            </a:r>
            <a:r>
              <a:rPr lang="fr-FR" dirty="0"/>
              <a:t>, 1998, vol. 46, no 6, p. 1601-1611.</a:t>
            </a:r>
            <a:r>
              <a:rPr lang="en-US" dirty="0" smtClean="0"/>
              <a:t>.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33205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730" y="1035400"/>
            <a:ext cx="8359170" cy="901794"/>
          </a:xfrm>
        </p:spPr>
        <p:txBody>
          <a:bodyPr>
            <a:noAutofit/>
          </a:bodyPr>
          <a:lstStyle/>
          <a:p>
            <a:pPr algn="just"/>
            <a:r>
              <a:rPr lang="fr-FR" sz="2800" dirty="0" smtClean="0">
                <a:solidFill>
                  <a:srgbClr val="FF0000"/>
                </a:solidFill>
              </a:rPr>
              <a:t> Question : </a:t>
            </a:r>
            <a:r>
              <a:rPr lang="fr-FR" sz="2800" dirty="0" err="1" smtClean="0">
                <a:solidFill>
                  <a:srgbClr val="FF0000"/>
                </a:solidFill>
              </a:rPr>
              <a:t>Why</a:t>
            </a:r>
            <a:r>
              <a:rPr lang="fr-FR" sz="2800" dirty="0" smtClean="0">
                <a:solidFill>
                  <a:srgbClr val="FF0000"/>
                </a:solidFill>
              </a:rPr>
              <a:t> </a:t>
            </a:r>
            <a:r>
              <a:rPr lang="fr-FR" sz="2800" dirty="0" err="1" smtClean="0">
                <a:solidFill>
                  <a:srgbClr val="FF0000"/>
                </a:solidFill>
              </a:rPr>
              <a:t>there</a:t>
            </a:r>
            <a:r>
              <a:rPr lang="fr-FR" sz="2800" dirty="0" smtClean="0">
                <a:solidFill>
                  <a:srgbClr val="FF0000"/>
                </a:solidFill>
              </a:rPr>
              <a:t> </a:t>
            </a:r>
            <a:r>
              <a:rPr lang="fr-FR" sz="2800" dirty="0" err="1" smtClean="0">
                <a:solidFill>
                  <a:srgbClr val="FF0000"/>
                </a:solidFill>
              </a:rPr>
              <a:t>is</a:t>
            </a:r>
            <a:r>
              <a:rPr lang="fr-FR" sz="2800" dirty="0" smtClean="0">
                <a:solidFill>
                  <a:srgbClr val="FF0000"/>
                </a:solidFill>
              </a:rPr>
              <a:t> </a:t>
            </a:r>
            <a:r>
              <a:rPr lang="fr-FR" sz="2800" dirty="0" err="1" smtClean="0">
                <a:solidFill>
                  <a:srgbClr val="FF0000"/>
                </a:solidFill>
              </a:rPr>
              <a:t>dependence</a:t>
            </a:r>
            <a:r>
              <a:rPr lang="fr-FR" sz="2800" dirty="0" smtClean="0">
                <a:solidFill>
                  <a:srgbClr val="FF0000"/>
                </a:solidFill>
              </a:rPr>
              <a:t> of </a:t>
            </a:r>
            <a:r>
              <a:rPr lang="fr-FR" sz="2800" dirty="0" err="1" smtClean="0">
                <a:solidFill>
                  <a:srgbClr val="FF0000"/>
                </a:solidFill>
              </a:rPr>
              <a:t>interference</a:t>
            </a:r>
            <a:r>
              <a:rPr lang="fr-FR" sz="2800" dirty="0" smtClean="0">
                <a:solidFill>
                  <a:srgbClr val="FF0000"/>
                </a:solidFill>
              </a:rPr>
              <a:t> in </a:t>
            </a:r>
            <a:r>
              <a:rPr lang="fr-FR" sz="2800" dirty="0" err="1" smtClean="0">
                <a:solidFill>
                  <a:srgbClr val="FF0000"/>
                </a:solidFill>
              </a:rPr>
              <a:t>wireless</a:t>
            </a:r>
            <a:r>
              <a:rPr lang="fr-FR" sz="2800" dirty="0" smtClean="0">
                <a:solidFill>
                  <a:srgbClr val="FF0000"/>
                </a:solidFill>
              </a:rPr>
              <a:t> network?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1355" y="1937194"/>
                <a:ext cx="8887538" cy="261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800" b="1" dirty="0" err="1"/>
                  <a:t>Two</a:t>
                </a:r>
                <a:r>
                  <a:rPr lang="fr-FR" sz="2800" b="1" dirty="0"/>
                  <a:t> </a:t>
                </a:r>
                <a:r>
                  <a:rPr lang="fr-FR" sz="2800" b="1" dirty="0" err="1"/>
                  <a:t>determinants</a:t>
                </a:r>
                <a:r>
                  <a:rPr lang="fr-FR" sz="2800" b="1" dirty="0"/>
                  <a:t> of </a:t>
                </a:r>
                <a:r>
                  <a:rPr lang="fr-FR" sz="2800" b="1" dirty="0" err="1"/>
                  <a:t>interference</a:t>
                </a:r>
                <a:r>
                  <a:rPr lang="fr-FR" sz="2800" b="1" dirty="0"/>
                  <a:t>: </a:t>
                </a:r>
              </a:p>
              <a:p>
                <a:pPr algn="just"/>
                <a:r>
                  <a:rPr lang="fr-FR" sz="2800" b="1" dirty="0" smtClean="0"/>
                  <a:t>1. Path Law</a:t>
                </a:r>
                <a:r>
                  <a:rPr lang="fr-FR" sz="2800" dirty="0" smtClean="0"/>
                  <a:t>, </a:t>
                </a:r>
                <a:r>
                  <a:rPr lang="fr-FR" sz="2800" dirty="0" err="1" smtClean="0"/>
                  <a:t>e.g</a:t>
                </a:r>
                <a:r>
                  <a:rPr lang="fr-FR" sz="2800" dirty="0" smtClean="0"/>
                  <a:t>. </a:t>
                </a:r>
                <a:r>
                  <a:rPr lang="fr-FR" sz="2800" dirty="0" smtClean="0">
                    <a:solidFill>
                      <a:srgbClr val="FF0000"/>
                    </a:solidFill>
                  </a:rPr>
                  <a:t>SIMO</a:t>
                </a:r>
                <a:r>
                  <a:rPr lang="fr-FR" sz="2800" dirty="0" smtClean="0"/>
                  <a:t> – </a:t>
                </a:r>
                <a:r>
                  <a:rPr lang="fr-FR" sz="2800" dirty="0" err="1" smtClean="0"/>
                  <a:t>strong</a:t>
                </a:r>
                <a:r>
                  <a:rPr lang="fr-FR" sz="2800" dirty="0" smtClean="0"/>
                  <a:t> </a:t>
                </a:r>
                <a:r>
                  <a:rPr lang="fr-FR" sz="2800" dirty="0" err="1" smtClean="0"/>
                  <a:t>interference</a:t>
                </a:r>
                <a:r>
                  <a:rPr lang="fr-FR" sz="2800" dirty="0" smtClean="0"/>
                  <a:t> </a:t>
                </a:r>
                <a:r>
                  <a:rPr lang="fr-FR" sz="2800" dirty="0" err="1" smtClean="0"/>
                  <a:t>received</a:t>
                </a:r>
                <a:r>
                  <a:rPr lang="fr-FR" sz="2800" dirty="0" smtClean="0"/>
                  <a:t> on one </a:t>
                </a:r>
                <a:r>
                  <a:rPr lang="fr-FR" sz="2800" dirty="0" err="1" smtClean="0"/>
                  <a:t>antenna</a:t>
                </a:r>
                <a:r>
                  <a:rPr lang="fr-FR" sz="2800" dirty="0" smtClean="0"/>
                  <a:t> </a:t>
                </a:r>
                <a14:m>
                  <m:oMath xmlns:m="http://schemas.openxmlformats.org/officeDocument/2006/math">
                    <m:r>
                      <a:rPr lang="fr-F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2800" dirty="0" smtClean="0"/>
                  <a:t> </a:t>
                </a:r>
                <a:r>
                  <a:rPr lang="fr-FR" sz="2800" dirty="0" err="1" smtClean="0"/>
                  <a:t>strong</a:t>
                </a:r>
                <a:r>
                  <a:rPr lang="fr-FR" sz="2800" dirty="0" smtClean="0"/>
                  <a:t> one on </a:t>
                </a:r>
                <a:r>
                  <a:rPr lang="fr-FR" sz="2800" dirty="0" err="1" smtClean="0"/>
                  <a:t>another</a:t>
                </a:r>
                <a:r>
                  <a:rPr lang="fr-FR" sz="2800" dirty="0" smtClean="0"/>
                  <a:t> </a:t>
                </a:r>
                <a:r>
                  <a:rPr lang="fr-FR" sz="2800" dirty="0" err="1" smtClean="0"/>
                  <a:t>antenna</a:t>
                </a:r>
                <a:r>
                  <a:rPr lang="fr-FR" sz="2800" dirty="0" smtClean="0"/>
                  <a:t>.</a:t>
                </a:r>
              </a:p>
              <a:p>
                <a:pPr algn="just"/>
                <a:r>
                  <a:rPr lang="fr-FR" sz="2800" dirty="0" smtClean="0"/>
                  <a:t>2. </a:t>
                </a:r>
                <a:r>
                  <a:rPr lang="fr-FR" sz="2800" b="1" dirty="0" smtClean="0"/>
                  <a:t>Network </a:t>
                </a:r>
                <a:r>
                  <a:rPr lang="fr-FR" sz="2800" b="1" dirty="0" err="1" smtClean="0"/>
                  <a:t>Geometry</a:t>
                </a:r>
                <a:r>
                  <a:rPr lang="fr-FR" sz="2800" dirty="0" smtClean="0"/>
                  <a:t>, (</a:t>
                </a:r>
                <a:r>
                  <a:rPr lang="fr-FR" sz="2800" dirty="0" err="1" smtClean="0"/>
                  <a:t>concurrently</a:t>
                </a:r>
                <a:r>
                  <a:rPr lang="fr-FR" sz="2800" dirty="0" smtClean="0"/>
                  <a:t> </a:t>
                </a:r>
                <a:r>
                  <a:rPr lang="fr-FR" sz="2800" dirty="0" err="1" smtClean="0"/>
                  <a:t>transmitting</a:t>
                </a:r>
                <a:r>
                  <a:rPr lang="fr-FR" sz="2800" dirty="0" smtClean="0"/>
                  <a:t> </a:t>
                </a:r>
                <a:r>
                  <a:rPr lang="fr-FR" sz="2800" dirty="0" err="1" smtClean="0"/>
                  <a:t>nodes</a:t>
                </a:r>
                <a:r>
                  <a:rPr lang="fr-FR" sz="2800" dirty="0" smtClean="0"/>
                  <a:t>).</a:t>
                </a:r>
              </a:p>
              <a:p>
                <a:pPr algn="just"/>
                <a:r>
                  <a:rPr lang="fr-FR" sz="2800" dirty="0" smtClean="0"/>
                  <a:t>   </a:t>
                </a:r>
                <a:r>
                  <a:rPr lang="fr-FR" sz="2400" dirty="0" smtClean="0"/>
                  <a:t>(1) the distribution of </a:t>
                </a:r>
                <a:r>
                  <a:rPr lang="fr-FR" sz="2400" dirty="0" err="1" smtClean="0"/>
                  <a:t>nodes</a:t>
                </a:r>
                <a:endParaRPr lang="fr-FR" sz="2400" dirty="0" smtClean="0"/>
              </a:p>
              <a:p>
                <a:pPr algn="just"/>
                <a:r>
                  <a:rPr lang="fr-FR" sz="2400" dirty="0"/>
                  <a:t> </a:t>
                </a:r>
                <a:r>
                  <a:rPr lang="fr-FR" sz="2400" dirty="0" smtClean="0"/>
                  <a:t>   (2) the multiple </a:t>
                </a:r>
                <a:r>
                  <a:rPr lang="fr-FR" sz="2400" dirty="0" err="1" smtClean="0"/>
                  <a:t>access</a:t>
                </a:r>
                <a:r>
                  <a:rPr lang="fr-FR" sz="2400" dirty="0" smtClean="0"/>
                  <a:t> </a:t>
                </a:r>
                <a:r>
                  <a:rPr lang="fr-FR" sz="2400" dirty="0" err="1" smtClean="0"/>
                  <a:t>scheme</a:t>
                </a:r>
                <a:r>
                  <a:rPr lang="fr-FR" sz="2400" dirty="0" smtClean="0"/>
                  <a:t>. </a:t>
                </a:r>
                <a:r>
                  <a:rPr lang="fr-FR" sz="2400" dirty="0" err="1" smtClean="0"/>
                  <a:t>E.g</a:t>
                </a:r>
                <a:r>
                  <a:rPr lang="fr-FR" sz="2400" dirty="0" smtClean="0"/>
                  <a:t>. </a:t>
                </a:r>
                <a:r>
                  <a:rPr lang="fr-FR" sz="2400" dirty="0" smtClean="0">
                    <a:solidFill>
                      <a:srgbClr val="FF0000"/>
                    </a:solidFill>
                  </a:rPr>
                  <a:t>SCMA</a:t>
                </a:r>
                <a:endParaRPr lang="fr-FR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55" y="1937194"/>
                <a:ext cx="8887538" cy="2616101"/>
              </a:xfrm>
              <a:prstGeom prst="rect">
                <a:avLst/>
              </a:prstGeom>
              <a:blipFill>
                <a:blip r:embed="rId2"/>
                <a:stretch>
                  <a:fillRect l="-1372" t="-2331" r="-1440" b="-4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6</a:t>
            </a:fld>
            <a:endParaRPr lang="fr-F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326534" y="412206"/>
            <a:ext cx="6929194" cy="503225"/>
          </a:xfrm>
        </p:spPr>
        <p:txBody>
          <a:bodyPr>
            <a:noAutofit/>
          </a:bodyPr>
          <a:lstStyle/>
          <a:p>
            <a:pPr>
              <a:tabLst>
                <a:tab pos="0" algn="ctr"/>
              </a:tabLst>
            </a:pPr>
            <a:r>
              <a:rPr lang="fr-FR" sz="3600" b="1" dirty="0" err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</a:rPr>
              <a:t>Modeling</a:t>
            </a:r>
            <a:r>
              <a:rPr lang="fr-FR" sz="3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</a:rPr>
              <a:t> of </a:t>
            </a:r>
            <a:r>
              <a:rPr lang="fr-FR" sz="3600" b="1" dirty="0" err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</a:rPr>
              <a:t>Interference</a:t>
            </a:r>
            <a:endParaRPr lang="fr-FR" sz="36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96975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083773" y="1282145"/>
            <a:ext cx="6060227" cy="25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0147" tIns="40074" rIns="80147" bIns="40074">
            <a:spAutoFit/>
          </a:bodyPr>
          <a:lstStyle>
            <a:lvl1pPr marL="350838" indent="-350838" defTabSz="8016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0888" indent="-350838" defTabSz="8016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2525" indent="-350838" defTabSz="8016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52575" indent="-350838" defTabSz="8016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54213" indent="-350838" defTabSz="8016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11413" indent="-350838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68613" indent="-350838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25813" indent="-350838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83013" indent="-350838" defTabSz="8016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20000"/>
              </a:spcBef>
              <a:buFontTx/>
              <a:buAutoNum type="arabicPeriod"/>
            </a:pPr>
            <a:r>
              <a:rPr lang="fr-FR" altLang="fr-FR" sz="3600" dirty="0" smtClean="0"/>
              <a:t> </a:t>
            </a:r>
            <a:r>
              <a:rPr lang="fr-FR" altLang="fr-FR" sz="3400" dirty="0" err="1" smtClean="0"/>
              <a:t>Modeling</a:t>
            </a:r>
            <a:r>
              <a:rPr lang="fr-FR" altLang="zh-CN" sz="3400" dirty="0" smtClean="0"/>
              <a:t> of </a:t>
            </a:r>
            <a:r>
              <a:rPr lang="fr-FR" altLang="zh-CN" sz="3400" dirty="0" err="1" smtClean="0"/>
              <a:t>Interference</a:t>
            </a:r>
            <a:endParaRPr lang="fr-FR" altLang="fr-FR" sz="3400" dirty="0" smtClean="0"/>
          </a:p>
          <a:p>
            <a:pPr eaLnBrk="0" hangingPunct="0">
              <a:spcBef>
                <a:spcPct val="20000"/>
              </a:spcBef>
              <a:buFontTx/>
              <a:buAutoNum type="arabicPeriod"/>
            </a:pPr>
            <a:r>
              <a:rPr lang="fr-FR" altLang="zh-CN" sz="3400" dirty="0" smtClean="0">
                <a:solidFill>
                  <a:srgbClr val="FF0000"/>
                </a:solidFill>
              </a:rPr>
              <a:t> SCMA</a:t>
            </a:r>
          </a:p>
          <a:p>
            <a:pPr eaLnBrk="0" hangingPunct="0">
              <a:spcBef>
                <a:spcPct val="20000"/>
              </a:spcBef>
              <a:buFontTx/>
              <a:buAutoNum type="arabicPeriod"/>
            </a:pPr>
            <a:r>
              <a:rPr lang="fr-FR" altLang="fr-FR" sz="3400" dirty="0" smtClean="0"/>
              <a:t> Copula Theory</a:t>
            </a:r>
          </a:p>
          <a:p>
            <a:pPr eaLnBrk="0" hangingPunct="0">
              <a:spcBef>
                <a:spcPct val="20000"/>
              </a:spcBef>
              <a:buFontTx/>
              <a:buAutoNum type="arabicPeriod"/>
            </a:pPr>
            <a:r>
              <a:rPr lang="fr-FR" altLang="fr-FR" sz="3400" dirty="0"/>
              <a:t> </a:t>
            </a:r>
            <a:r>
              <a:rPr lang="fr-FR" altLang="fr-FR" sz="3400" dirty="0" smtClean="0"/>
              <a:t>Simulations</a:t>
            </a:r>
            <a:endParaRPr lang="fr-FR" altLang="fr-FR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866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55" y="1161974"/>
            <a:ext cx="88875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altLang="zh-CN" sz="3200" b="1" dirty="0" smtClean="0"/>
              <a:t>Model </a:t>
            </a:r>
            <a:r>
              <a:rPr lang="fr-FR" altLang="zh-CN" sz="3200" dirty="0" smtClean="0"/>
              <a:t>(PPP </a:t>
            </a:r>
            <a:r>
              <a:rPr lang="fr-FR" altLang="zh-CN" sz="3200" dirty="0" err="1" smtClean="0"/>
              <a:t>with</a:t>
            </a:r>
            <a:r>
              <a:rPr lang="fr-FR" altLang="zh-CN" sz="3200" dirty="0" smtClean="0"/>
              <a:t>     ) </a:t>
            </a:r>
            <a:r>
              <a:rPr lang="fr-FR" sz="3200" b="1" dirty="0" smtClean="0"/>
              <a:t>: </a:t>
            </a:r>
            <a:endParaRPr lang="fr-FR" sz="3200" b="1" dirty="0"/>
          </a:p>
          <a:p>
            <a:pPr algn="just"/>
            <a:r>
              <a:rPr lang="fr-FR" sz="2800" dirty="0" smtClean="0"/>
              <a:t>1. </a:t>
            </a:r>
            <a:r>
              <a:rPr lang="fr-FR" sz="2800" dirty="0" err="1" smtClean="0"/>
              <a:t>Each</a:t>
            </a:r>
            <a:r>
              <a:rPr lang="fr-FR" sz="2800" dirty="0" smtClean="0"/>
              <a:t> </a:t>
            </a:r>
            <a:r>
              <a:rPr lang="fr-FR" sz="2800" dirty="0" err="1" smtClean="0"/>
              <a:t>device</a:t>
            </a:r>
            <a:r>
              <a:rPr lang="fr-FR" sz="2800" dirty="0" smtClean="0"/>
              <a:t> </a:t>
            </a:r>
            <a:r>
              <a:rPr lang="fr-FR" sz="2800" dirty="0" err="1" smtClean="0"/>
              <a:t>transmits</a:t>
            </a:r>
            <a:r>
              <a:rPr lang="fr-FR" sz="2800" dirty="0" smtClean="0"/>
              <a:t> over a </a:t>
            </a:r>
            <a:r>
              <a:rPr lang="fr-FR" sz="2800" dirty="0" err="1" smtClean="0"/>
              <a:t>subset</a:t>
            </a:r>
            <a:r>
              <a:rPr lang="fr-FR" sz="2800" dirty="0" smtClean="0"/>
              <a:t> of orthogonal bands</a:t>
            </a:r>
          </a:p>
          <a:p>
            <a:pPr algn="just"/>
            <a:r>
              <a:rPr lang="fr-FR" sz="2800" dirty="0" smtClean="0"/>
              <a:t> </a:t>
            </a:r>
          </a:p>
          <a:p>
            <a:pPr algn="just"/>
            <a:r>
              <a:rPr lang="fr-FR" sz="2800" dirty="0" smtClean="0"/>
              <a:t>2. </a:t>
            </a:r>
            <a:r>
              <a:rPr lang="fr-FR" sz="2800" dirty="0" err="1" smtClean="0"/>
              <a:t>Each</a:t>
            </a:r>
            <a:r>
              <a:rPr lang="fr-FR" sz="2800" dirty="0" smtClean="0"/>
              <a:t> </a:t>
            </a:r>
            <a:r>
              <a:rPr lang="fr-FR" sz="2800" dirty="0" err="1" smtClean="0"/>
              <a:t>device</a:t>
            </a:r>
            <a:r>
              <a:rPr lang="fr-FR" sz="2800" dirty="0" smtClean="0"/>
              <a:t> </a:t>
            </a:r>
            <a:r>
              <a:rPr lang="fr-FR" sz="2800" i="1" dirty="0" smtClean="0"/>
              <a:t>j </a:t>
            </a:r>
            <a:r>
              <a:rPr lang="fr-FR" sz="2800" dirty="0" err="1" smtClean="0"/>
              <a:t>transmits</a:t>
            </a:r>
            <a:r>
              <a:rPr lang="fr-FR" sz="2800" dirty="0" smtClean="0"/>
              <a:t> the message </a:t>
            </a:r>
            <a:r>
              <a:rPr lang="fr-FR" sz="2800" i="1" dirty="0" err="1" smtClean="0"/>
              <a:t>W</a:t>
            </a:r>
            <a:r>
              <a:rPr lang="fr-FR" sz="2800" i="1" baseline="-25000" dirty="0" err="1" smtClean="0"/>
              <a:t>j</a:t>
            </a:r>
            <a:r>
              <a:rPr lang="fr-FR" sz="2800" dirty="0" smtClean="0"/>
              <a:t>  </a:t>
            </a:r>
            <a:r>
              <a:rPr lang="fr-FR" sz="2800" dirty="0" err="1" smtClean="0"/>
              <a:t>uniformly</a:t>
            </a:r>
            <a:r>
              <a:rPr lang="fr-FR" sz="2800" dirty="0" smtClean="0"/>
              <a:t> </a:t>
            </a:r>
            <a:r>
              <a:rPr lang="fr-FR" sz="2800" dirty="0" err="1" smtClean="0"/>
              <a:t>drawn</a:t>
            </a:r>
            <a:r>
              <a:rPr lang="fr-FR" sz="2800" dirty="0" smtClean="0"/>
              <a:t> </a:t>
            </a:r>
            <a:r>
              <a:rPr lang="fr-FR" sz="2800" dirty="0" err="1" smtClean="0"/>
              <a:t>from</a:t>
            </a:r>
            <a:r>
              <a:rPr lang="fr-FR" sz="2800" dirty="0" smtClean="0"/>
              <a:t> the set </a:t>
            </a:r>
            <a:endParaRPr lang="fr-FR" sz="2800" dirty="0"/>
          </a:p>
          <a:p>
            <a:pPr algn="just"/>
            <a:r>
              <a:rPr lang="fr-FR" sz="2800" dirty="0" smtClean="0"/>
              <a:t>3. Encoder </a:t>
            </a:r>
            <a:r>
              <a:rPr lang="en-US" sz="2800" dirty="0" smtClean="0"/>
              <a:t>maps </a:t>
            </a:r>
            <a:r>
              <a:rPr lang="en-US" sz="2800" dirty="0"/>
              <a:t>each message to a SCMA </a:t>
            </a:r>
            <a:r>
              <a:rPr lang="en-US" sz="2800" dirty="0" err="1"/>
              <a:t>codeword</a:t>
            </a:r>
            <a:r>
              <a:rPr lang="en-US" sz="2800" dirty="0"/>
              <a:t> </a:t>
            </a:r>
            <a:r>
              <a:rPr lang="en-US" sz="2800" dirty="0" smtClean="0"/>
              <a:t>in</a:t>
            </a:r>
          </a:p>
          <a:p>
            <a:pPr algn="just"/>
            <a:r>
              <a:rPr lang="en-US" sz="2800" dirty="0" smtClean="0"/>
              <a:t> </a:t>
            </a:r>
          </a:p>
          <a:p>
            <a:pPr algn="just"/>
            <a:r>
              <a:rPr lang="en-US" sz="2800" dirty="0" smtClean="0"/>
              <a:t>4. One </a:t>
            </a:r>
            <a:r>
              <a:rPr lang="en-US" sz="2800" dirty="0"/>
              <a:t>SCMA </a:t>
            </a:r>
            <a:r>
              <a:rPr lang="en-US" sz="2800" dirty="0" err="1"/>
              <a:t>codeword</a:t>
            </a:r>
            <a:r>
              <a:rPr lang="en-US" sz="2800" dirty="0"/>
              <a:t> is composed of </a:t>
            </a:r>
            <a:r>
              <a:rPr lang="en-US" sz="2800" i="1" dirty="0" smtClean="0"/>
              <a:t>m</a:t>
            </a:r>
            <a:r>
              <a:rPr lang="en-US" sz="2800" dirty="0" smtClean="0"/>
              <a:t> non-zero </a:t>
            </a:r>
            <a:r>
              <a:rPr lang="en-US" sz="2800" dirty="0"/>
              <a:t>elements selected from the set of all authorized </a:t>
            </a:r>
            <a:r>
              <a:rPr lang="en-US" sz="2800" dirty="0" smtClean="0"/>
              <a:t>subsets of</a:t>
            </a:r>
            <a:endParaRPr lang="fr-FR" sz="2800" dirty="0" smtClean="0"/>
          </a:p>
          <a:p>
            <a:pPr algn="just"/>
            <a:endParaRPr lang="fr-F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10AD2-2BE3-43B3-A9E2-3AD2BF7DDDCC}" type="slidenum">
              <a:rPr lang="fr-FR" smtClean="0"/>
              <a:t>8</a:t>
            </a:fld>
            <a:endParaRPr lang="fr-F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326534" y="412206"/>
            <a:ext cx="6929194" cy="503225"/>
          </a:xfrm>
        </p:spPr>
        <p:txBody>
          <a:bodyPr>
            <a:noAutofit/>
          </a:bodyPr>
          <a:lstStyle/>
          <a:p>
            <a:pPr>
              <a:tabLst>
                <a:tab pos="0" algn="ctr"/>
              </a:tabLst>
            </a:pPr>
            <a:r>
              <a:rPr lang="fr-FR" sz="3600" b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</a:rPr>
              <a:t>SCMA</a:t>
            </a:r>
            <a:endParaRPr lang="fr-FR" sz="36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(Headings)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800541"/>
              </p:ext>
            </p:extLst>
          </p:nvPr>
        </p:nvGraphicFramePr>
        <p:xfrm>
          <a:off x="620103" y="2128983"/>
          <a:ext cx="1789612" cy="499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2" name="Equation" r:id="rId3" imgW="799920" imgH="203040" progId="Equation.DSMT4">
                  <p:embed/>
                </p:oleObj>
              </mc:Choice>
              <mc:Fallback>
                <p:oleObj name="Equation" r:id="rId3" imgW="7999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0103" y="2128983"/>
                        <a:ext cx="1789612" cy="499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590776"/>
              </p:ext>
            </p:extLst>
          </p:nvPr>
        </p:nvGraphicFramePr>
        <p:xfrm>
          <a:off x="2112965" y="2931928"/>
          <a:ext cx="1913105" cy="570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3" name="Equation" r:id="rId5" imgW="888840" imgH="241200" progId="Equation.DSMT4">
                  <p:embed/>
                </p:oleObj>
              </mc:Choice>
              <mc:Fallback>
                <p:oleObj name="Equation" r:id="rId5" imgW="888840" imgH="2412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2965" y="2931928"/>
                        <a:ext cx="1913105" cy="570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7741557"/>
              </p:ext>
            </p:extLst>
          </p:nvPr>
        </p:nvGraphicFramePr>
        <p:xfrm>
          <a:off x="688975" y="3751263"/>
          <a:ext cx="197167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4" name="Equation" r:id="rId7" imgW="876240" imgH="253800" progId="Equation.DSMT4">
                  <p:embed/>
                </p:oleObj>
              </mc:Choice>
              <mc:Fallback>
                <p:oleObj name="Equation" r:id="rId7" imgW="876240" imgH="2538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8975" y="3751263"/>
                        <a:ext cx="1971675" cy="62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460371"/>
              </p:ext>
            </p:extLst>
          </p:nvPr>
        </p:nvGraphicFramePr>
        <p:xfrm>
          <a:off x="8316313" y="3311964"/>
          <a:ext cx="51435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5" name="Equation" r:id="rId9" imgW="228600" imgH="190440" progId="Equation.DSMT4">
                  <p:embed/>
                </p:oleObj>
              </mc:Choice>
              <mc:Fallback>
                <p:oleObj name="Equation" r:id="rId9" imgW="228600" imgH="19044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16313" y="3311964"/>
                        <a:ext cx="514350" cy="471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379645"/>
              </p:ext>
            </p:extLst>
          </p:nvPr>
        </p:nvGraphicFramePr>
        <p:xfrm>
          <a:off x="623944" y="5121943"/>
          <a:ext cx="1789612" cy="499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6" name="Equation" r:id="rId11" imgW="799920" imgH="203040" progId="Equation.DSMT4">
                  <p:embed/>
                </p:oleObj>
              </mc:Choice>
              <mc:Fallback>
                <p:oleObj name="Equation" r:id="rId11" imgW="799920" imgH="20304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944" y="5121943"/>
                        <a:ext cx="1789612" cy="499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009117"/>
              </p:ext>
            </p:extLst>
          </p:nvPr>
        </p:nvGraphicFramePr>
        <p:xfrm>
          <a:off x="3017140" y="1218431"/>
          <a:ext cx="362668" cy="508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7" name="Equation" r:id="rId12" imgW="139680" imgH="177480" progId="Equation.DSMT4">
                  <p:embed/>
                </p:oleObj>
              </mc:Choice>
              <mc:Fallback>
                <p:oleObj name="Equation" r:id="rId12" imgW="139680" imgH="17748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017140" y="1218431"/>
                        <a:ext cx="362668" cy="508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382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855" y="946818"/>
            <a:ext cx="88875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altLang="zh-CN" sz="3200" b="1" dirty="0" smtClean="0"/>
              <a:t>Scenario --- General SCMA </a:t>
            </a:r>
            <a:r>
              <a:rPr lang="fr-FR" altLang="zh-CN" sz="3200" b="1" dirty="0" err="1" smtClean="0"/>
              <a:t>codebook</a:t>
            </a:r>
            <a:endParaRPr lang="fr-FR" sz="3200" b="1" dirty="0"/>
          </a:p>
          <a:p>
            <a:pPr algn="just"/>
            <a:r>
              <a:rPr lang="en-US" sz="2800" dirty="0"/>
              <a:t>T</a:t>
            </a:r>
            <a:r>
              <a:rPr lang="en-US" sz="2800" dirty="0" smtClean="0"/>
              <a:t>he </a:t>
            </a:r>
            <a:r>
              <a:rPr lang="en-US" sz="2800" dirty="0"/>
              <a:t>non-zero elements of each </a:t>
            </a:r>
            <a:r>
              <a:rPr lang="en-US" sz="2800" dirty="0" err="1"/>
              <a:t>codeword</a:t>
            </a:r>
            <a:r>
              <a:rPr lang="en-US" sz="2800" dirty="0"/>
              <a:t> are assumed to be independently chosen for each </a:t>
            </a:r>
            <a:r>
              <a:rPr lang="en-US" sz="2800" dirty="0" smtClean="0"/>
              <a:t>device, i.e.</a:t>
            </a:r>
            <a:r>
              <a:rPr lang="fr-FR" sz="2800" dirty="0" smtClean="0"/>
              <a:t>  </a:t>
            </a:r>
            <a:r>
              <a:rPr lang="fr-FR" sz="2800" dirty="0" err="1" smtClean="0"/>
              <a:t>each</a:t>
            </a:r>
            <a:r>
              <a:rPr lang="fr-FR" sz="2800" dirty="0" smtClean="0"/>
              <a:t> </a:t>
            </a:r>
            <a:r>
              <a:rPr lang="fr-FR" sz="2800" dirty="0" err="1" smtClean="0"/>
              <a:t>device</a:t>
            </a:r>
            <a:r>
              <a:rPr lang="fr-FR" sz="2800" dirty="0" smtClean="0"/>
              <a:t> selects </a:t>
            </a:r>
            <a:r>
              <a:rPr lang="fr-FR" sz="2800" dirty="0"/>
              <a:t>the </a:t>
            </a:r>
            <a:r>
              <a:rPr lang="fr-FR" sz="2800" b="1" i="1" dirty="0"/>
              <a:t>m</a:t>
            </a:r>
            <a:r>
              <a:rPr lang="fr-FR" sz="2800" dirty="0"/>
              <a:t> bands </a:t>
            </a:r>
            <a:r>
              <a:rPr lang="fr-FR" sz="2800" dirty="0" err="1" smtClean="0"/>
              <a:t>uniformly</a:t>
            </a:r>
            <a:r>
              <a:rPr lang="fr-FR" sz="2800" dirty="0" smtClean="0"/>
              <a:t> </a:t>
            </a:r>
            <a:r>
              <a:rPr lang="fr-FR" sz="2800" dirty="0" err="1" smtClean="0"/>
              <a:t>from</a:t>
            </a:r>
            <a:r>
              <a:rPr lang="fr-FR" sz="2800" dirty="0" smtClean="0"/>
              <a:t>                       . </a:t>
            </a:r>
          </a:p>
          <a:p>
            <a:pPr algn="just"/>
            <a:r>
              <a:rPr lang="fr-FR" sz="2800" dirty="0" smtClean="0"/>
              <a:t> </a:t>
            </a:r>
            <a:r>
              <a:rPr lang="fr-FR" sz="2800" dirty="0" err="1" smtClean="0"/>
              <a:t>Interference</a:t>
            </a:r>
            <a:r>
              <a:rPr lang="fr-FR" sz="2800" dirty="0" smtClean="0"/>
              <a:t> </a:t>
            </a:r>
            <a:r>
              <a:rPr lang="fr-FR" sz="2800" dirty="0" err="1" smtClean="0"/>
              <a:t>is</a:t>
            </a:r>
            <a:endParaRPr lang="fr-FR" sz="2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141194"/>
            <a:ext cx="2057400" cy="365125"/>
          </a:xfrm>
        </p:spPr>
        <p:txBody>
          <a:bodyPr/>
          <a:lstStyle/>
          <a:p>
            <a:fld id="{E6B10AD2-2BE3-43B3-A9E2-3AD2BF7DDDCC}" type="slidenum">
              <a:rPr lang="fr-FR" smtClean="0"/>
              <a:t>9</a:t>
            </a:fld>
            <a:endParaRPr lang="fr-F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326534" y="412206"/>
            <a:ext cx="6929194" cy="503225"/>
          </a:xfrm>
        </p:spPr>
        <p:txBody>
          <a:bodyPr>
            <a:noAutofit/>
          </a:bodyPr>
          <a:lstStyle/>
          <a:p>
            <a:pPr>
              <a:tabLst>
                <a:tab pos="0" algn="ctr"/>
              </a:tabLst>
            </a:pPr>
            <a:r>
              <a:rPr lang="fr-FR" sz="3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</a:rPr>
              <a:t>SCMA</a:t>
            </a:r>
            <a:endParaRPr lang="fr-FR" sz="36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(Headings)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6117588"/>
              </p:ext>
            </p:extLst>
          </p:nvPr>
        </p:nvGraphicFramePr>
        <p:xfrm>
          <a:off x="5369504" y="2347511"/>
          <a:ext cx="1789612" cy="499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89" name="Equation" r:id="rId4" imgW="799920" imgH="203040" progId="Equation.DSMT4">
                  <p:embed/>
                </p:oleObj>
              </mc:Choice>
              <mc:Fallback>
                <p:oleObj name="Equation" r:id="rId4" imgW="799920" imgH="20304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69504" y="2347511"/>
                        <a:ext cx="1789612" cy="499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2429614"/>
              </p:ext>
            </p:extLst>
          </p:nvPr>
        </p:nvGraphicFramePr>
        <p:xfrm>
          <a:off x="1916482" y="3376100"/>
          <a:ext cx="5711869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90" name="Equation" r:id="rId6" imgW="2920680" imgH="393480" progId="Equation.DSMT4">
                  <p:embed/>
                </p:oleObj>
              </mc:Choice>
              <mc:Fallback>
                <p:oleObj name="Equation" r:id="rId6" imgW="2920680" imgH="39348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16482" y="3376100"/>
                        <a:ext cx="5711869" cy="877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347187" y="3431744"/>
            <a:ext cx="8603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400" dirty="0" smtClean="0"/>
              <a:t>(2-1)</a:t>
            </a:r>
            <a:endParaRPr lang="fr-FR" sz="2400" dirty="0"/>
          </a:p>
        </p:txBody>
      </p:sp>
      <p:sp>
        <p:nvSpPr>
          <p:cNvPr id="21" name="Rectangle 20"/>
          <p:cNvSpPr/>
          <p:nvPr/>
        </p:nvSpPr>
        <p:spPr>
          <a:xfrm>
            <a:off x="248033" y="4259827"/>
            <a:ext cx="86031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800" dirty="0" smtClean="0"/>
              <a:t>                        ---- </a:t>
            </a:r>
            <a:r>
              <a:rPr lang="fr-FR" sz="2800" dirty="0" err="1"/>
              <a:t>rayleigh</a:t>
            </a:r>
            <a:r>
              <a:rPr lang="fr-FR" sz="2800" dirty="0"/>
              <a:t> fading of </a:t>
            </a:r>
            <a:r>
              <a:rPr lang="fr-FR" sz="2800" dirty="0" err="1"/>
              <a:t>device</a:t>
            </a:r>
            <a:r>
              <a:rPr lang="fr-FR" sz="2800" dirty="0"/>
              <a:t> </a:t>
            </a:r>
            <a:r>
              <a:rPr lang="fr-FR" sz="2800" i="1" dirty="0"/>
              <a:t>j</a:t>
            </a:r>
            <a:r>
              <a:rPr lang="fr-FR" sz="2800" dirty="0"/>
              <a:t> on band </a:t>
            </a:r>
            <a:r>
              <a:rPr lang="fr-FR" sz="2800" i="1" dirty="0"/>
              <a:t>k</a:t>
            </a:r>
          </a:p>
          <a:p>
            <a:pPr algn="just"/>
            <a:r>
              <a:rPr lang="fr-FR" sz="2800" i="1" dirty="0"/>
              <a:t>       </a:t>
            </a:r>
            <a:r>
              <a:rPr lang="fr-FR" sz="2800" i="1" dirty="0" smtClean="0"/>
              <a:t> </a:t>
            </a:r>
            <a:r>
              <a:rPr lang="fr-FR" sz="2800" i="1" dirty="0"/>
              <a:t>---- </a:t>
            </a:r>
            <a:r>
              <a:rPr lang="fr-FR" sz="2800" dirty="0"/>
              <a:t>distance to the </a:t>
            </a:r>
            <a:r>
              <a:rPr lang="fr-FR" sz="2800" dirty="0" err="1"/>
              <a:t>access</a:t>
            </a:r>
            <a:r>
              <a:rPr lang="fr-FR" sz="2800" dirty="0"/>
              <a:t> point</a:t>
            </a:r>
            <a:endParaRPr lang="fr-FR" sz="2800" i="1" dirty="0"/>
          </a:p>
          <a:p>
            <a:pPr algn="just"/>
            <a:r>
              <a:rPr lang="fr-FR" sz="2800" dirty="0"/>
              <a:t>       </a:t>
            </a:r>
            <a:r>
              <a:rPr lang="fr-FR" sz="2800" dirty="0" smtClean="0"/>
              <a:t> ---- </a:t>
            </a:r>
            <a:r>
              <a:rPr lang="fr-FR" sz="2800" dirty="0" err="1" smtClean="0"/>
              <a:t>path-loss</a:t>
            </a:r>
            <a:r>
              <a:rPr lang="fr-FR" sz="2800" dirty="0" smtClean="0"/>
              <a:t> </a:t>
            </a:r>
            <a:r>
              <a:rPr lang="fr-FR" sz="2800" dirty="0" err="1" smtClean="0"/>
              <a:t>exponent</a:t>
            </a:r>
            <a:endParaRPr lang="fr-FR" sz="2800" dirty="0" smtClean="0"/>
          </a:p>
          <a:p>
            <a:pPr algn="just"/>
            <a:r>
              <a:rPr lang="fr-FR" sz="2800" dirty="0" smtClean="0"/>
              <a:t>        ---- PPP </a:t>
            </a:r>
            <a:r>
              <a:rPr lang="fr-FR" sz="2800" dirty="0" err="1" smtClean="0"/>
              <a:t>with</a:t>
            </a:r>
            <a:r>
              <a:rPr lang="fr-FR" sz="2800" dirty="0" smtClean="0"/>
              <a:t>       ,</a:t>
            </a:r>
            <a:r>
              <a:rPr lang="fr-FR" sz="2800" dirty="0" err="1" smtClean="0"/>
              <a:t>where</a:t>
            </a:r>
            <a:r>
              <a:rPr lang="fr-FR" sz="2800" dirty="0" smtClean="0"/>
              <a:t> </a:t>
            </a:r>
            <a:endParaRPr lang="fr-FR" sz="2800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504203"/>
              </p:ext>
            </p:extLst>
          </p:nvPr>
        </p:nvGraphicFramePr>
        <p:xfrm>
          <a:off x="271879" y="4296258"/>
          <a:ext cx="1907855" cy="545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91" name="Equation" r:id="rId8" imgW="1091880" imgH="253800" progId="Equation.DSMT4">
                  <p:embed/>
                </p:oleObj>
              </mc:Choice>
              <mc:Fallback>
                <p:oleObj name="Equation" r:id="rId8" imgW="1091880" imgH="25380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1879" y="4296258"/>
                        <a:ext cx="1907855" cy="545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446582"/>
              </p:ext>
            </p:extLst>
          </p:nvPr>
        </p:nvGraphicFramePr>
        <p:xfrm>
          <a:off x="271879" y="4691266"/>
          <a:ext cx="620712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92" name="Equation" r:id="rId10" imgW="342720" imgH="253800" progId="Equation.DSMT4">
                  <p:embed/>
                </p:oleObj>
              </mc:Choice>
              <mc:Fallback>
                <p:oleObj name="Equation" r:id="rId10" imgW="342720" imgH="25380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1879" y="4691266"/>
                        <a:ext cx="620712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735214"/>
              </p:ext>
            </p:extLst>
          </p:nvPr>
        </p:nvGraphicFramePr>
        <p:xfrm>
          <a:off x="428668" y="5224397"/>
          <a:ext cx="246246" cy="391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93" name="Equation" r:id="rId12" imgW="126720" imgH="164880" progId="Equation.DSMT4">
                  <p:embed/>
                </p:oleObj>
              </mc:Choice>
              <mc:Fallback>
                <p:oleObj name="Equation" r:id="rId12" imgW="126720" imgH="16488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28668" y="5224397"/>
                        <a:ext cx="246246" cy="391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1070848"/>
              </p:ext>
            </p:extLst>
          </p:nvPr>
        </p:nvGraphicFramePr>
        <p:xfrm>
          <a:off x="397986" y="5580167"/>
          <a:ext cx="336398" cy="463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94" name="Equation" r:id="rId14" imgW="203040" imgH="228600" progId="Equation.DSMT4">
                  <p:embed/>
                </p:oleObj>
              </mc:Choice>
              <mc:Fallback>
                <p:oleObj name="Equation" r:id="rId14" imgW="203040" imgH="22860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7986" y="5580167"/>
                        <a:ext cx="336398" cy="463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373529"/>
              </p:ext>
            </p:extLst>
          </p:nvPr>
        </p:nvGraphicFramePr>
        <p:xfrm>
          <a:off x="2832269" y="5580167"/>
          <a:ext cx="495427" cy="461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95" name="Equation" r:id="rId16" imgW="241200" imgH="203040" progId="Equation.DSMT4">
                  <p:embed/>
                </p:oleObj>
              </mc:Choice>
              <mc:Fallback>
                <p:oleObj name="Equation" r:id="rId16" imgW="241200" imgH="20304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832269" y="5580167"/>
                        <a:ext cx="495427" cy="461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296732"/>
              </p:ext>
            </p:extLst>
          </p:nvPr>
        </p:nvGraphicFramePr>
        <p:xfrm>
          <a:off x="4578614" y="5196986"/>
          <a:ext cx="1252538" cy="120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96" name="Equation" r:id="rId18" imgW="609480" imgH="533160" progId="Equation.DSMT4">
                  <p:embed/>
                </p:oleObj>
              </mc:Choice>
              <mc:Fallback>
                <p:oleObj name="Equation" r:id="rId18" imgW="609480" imgH="533160" progId="Equation.DSMT4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78614" y="5196986"/>
                        <a:ext cx="1252538" cy="1208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202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18328</TotalTime>
  <Words>926</Words>
  <Application>Microsoft Office PowerPoint</Application>
  <PresentationFormat>On-screen Show (4:3)</PresentationFormat>
  <Paragraphs>210</Paragraphs>
  <Slides>29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 (Headings)</vt:lpstr>
      <vt:lpstr>等线</vt:lpstr>
      <vt:lpstr>等线 Light</vt:lpstr>
      <vt:lpstr>Arial</vt:lpstr>
      <vt:lpstr>Calibri</vt:lpstr>
      <vt:lpstr>Calibri Light</vt:lpstr>
      <vt:lpstr>Cambria Math</vt:lpstr>
      <vt:lpstr>Office Theme</vt:lpstr>
      <vt:lpstr>Custom Design</vt:lpstr>
      <vt:lpstr>Equation</vt:lpstr>
      <vt:lpstr>MathType 6.0 Equation</vt:lpstr>
      <vt:lpstr>Modelling of Dependence in Impulsive Interference and Copual Theory</vt:lpstr>
      <vt:lpstr>PowerPoint Presentation</vt:lpstr>
      <vt:lpstr>Modeling of Interference</vt:lpstr>
      <vt:lpstr>Modeling of Interference</vt:lpstr>
      <vt:lpstr>Modeling of Interference</vt:lpstr>
      <vt:lpstr>Modeling of Interference</vt:lpstr>
      <vt:lpstr>PowerPoint Presentation</vt:lpstr>
      <vt:lpstr>SCMA</vt:lpstr>
      <vt:lpstr>SCMA</vt:lpstr>
      <vt:lpstr>SCMA</vt:lpstr>
      <vt:lpstr>SCMA</vt:lpstr>
      <vt:lpstr>SCMA</vt:lpstr>
      <vt:lpstr>PowerPoint Presentation</vt:lpstr>
      <vt:lpstr>Copula Theory</vt:lpstr>
      <vt:lpstr>Copula Theory</vt:lpstr>
      <vt:lpstr>Copula Theory</vt:lpstr>
      <vt:lpstr>Copula Theory</vt:lpstr>
      <vt:lpstr>Copula Theory</vt:lpstr>
      <vt:lpstr>PowerPoint Presentation</vt:lpstr>
      <vt:lpstr>Simulation</vt:lpstr>
      <vt:lpstr>Simulation</vt:lpstr>
      <vt:lpstr>Simulation</vt:lpstr>
      <vt:lpstr>Simulation</vt:lpstr>
      <vt:lpstr>Simulation</vt:lpstr>
      <vt:lpstr>Simulation</vt:lpstr>
      <vt:lpstr>Simulation</vt:lpstr>
      <vt:lpstr>Simulation</vt:lpstr>
      <vt:lpstr>Simulation</vt:lpstr>
      <vt:lpstr>PowerPoint Presentation</vt:lpstr>
    </vt:vector>
  </TitlesOfParts>
  <Company>IEMN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Utilisateur</dc:creator>
  <cp:lastModifiedBy>Utilisateur</cp:lastModifiedBy>
  <cp:revision>1148</cp:revision>
  <dcterms:created xsi:type="dcterms:W3CDTF">2018-01-01T16:10:04Z</dcterms:created>
  <dcterms:modified xsi:type="dcterms:W3CDTF">2018-10-10T06:41:53Z</dcterms:modified>
</cp:coreProperties>
</file>